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4"/>
  </p:notesMasterIdLst>
  <p:sldIdLst>
    <p:sldId id="256" r:id="rId2"/>
    <p:sldId id="258" r:id="rId3"/>
    <p:sldId id="261" r:id="rId4"/>
    <p:sldId id="263" r:id="rId5"/>
    <p:sldId id="260" r:id="rId6"/>
    <p:sldId id="262" r:id="rId7"/>
    <p:sldId id="268" r:id="rId8"/>
    <p:sldId id="267" r:id="rId9"/>
    <p:sldId id="266" r:id="rId10"/>
    <p:sldId id="259" r:id="rId11"/>
    <p:sldId id="279" r:id="rId12"/>
    <p:sldId id="280" r:id="rId13"/>
  </p:sldIdLst>
  <p:sldSz cx="9144000" cy="5143500" type="screen16x9"/>
  <p:notesSz cx="6858000" cy="9144000"/>
  <p:embeddedFontLst>
    <p:embeddedFont>
      <p:font typeface="Bebas Neue" panose="020B0606020202050201" pitchFamily="34" charset="0"/>
      <p:regular r:id="rId15"/>
    </p:embeddedFont>
    <p:embeddedFont>
      <p:font typeface="Didact Gothic" panose="00000500000000000000" pitchFamily="2" charset="0"/>
      <p:regular r:id="rId16"/>
    </p:embeddedFont>
    <p:embeddedFont>
      <p:font typeface="Freehand" panose="020B0604020202020204" charset="0"/>
      <p:regular r:id="rId17"/>
    </p:embeddedFont>
    <p:embeddedFont>
      <p:font typeface="Nunito Light" pitchFamily="2" charset="0"/>
      <p:regular r:id="rId18"/>
      <p: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CFC6FC-2271-49F0-9028-B09FA90138DF}">
  <a:tblStyle styleId="{E2CFC6FC-2271-49F0-9028-B09FA90138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p:restoredTop sz="94656"/>
  </p:normalViewPr>
  <p:slideViewPr>
    <p:cSldViewPr snapToGrid="0">
      <p:cViewPr varScale="1">
        <p:scale>
          <a:sx n="103" d="100"/>
          <a:sy n="103" d="100"/>
        </p:scale>
        <p:origin x="960" y="77"/>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 Oulaouchi Naïma" userId="00053a47-652f-4f7a-89a6-420bcd6473ea" providerId="ADAL" clId="{18172744-8FE1-4762-AFB8-B334DD6087D1}"/>
    <pc:docChg chg="addSld delSld">
      <pc:chgData name="El Oulaouchi Naïma" userId="00053a47-652f-4f7a-89a6-420bcd6473ea" providerId="ADAL" clId="{18172744-8FE1-4762-AFB8-B334DD6087D1}" dt="2025-05-21T09:58:22.886" v="47" actId="47"/>
      <pc:docMkLst>
        <pc:docMk/>
      </pc:docMkLst>
      <pc:sldChg chg="new del">
        <pc:chgData name="El Oulaouchi Naïma" userId="00053a47-652f-4f7a-89a6-420bcd6473ea" providerId="ADAL" clId="{18172744-8FE1-4762-AFB8-B334DD6087D1}" dt="2025-05-21T09:58:22.886" v="47" actId="47"/>
        <pc:sldMkLst>
          <pc:docMk/>
          <pc:sldMk cId="1790197635" sldId="281"/>
        </pc:sldMkLst>
      </pc:sldChg>
      <pc:sldChg chg="new del">
        <pc:chgData name="El Oulaouchi Naïma" userId="00053a47-652f-4f7a-89a6-420bcd6473ea" providerId="ADAL" clId="{18172744-8FE1-4762-AFB8-B334DD6087D1}" dt="2025-05-21T09:58:21.661" v="46" actId="47"/>
        <pc:sldMkLst>
          <pc:docMk/>
          <pc:sldMk cId="2658431792" sldId="282"/>
        </pc:sldMkLst>
      </pc:sldChg>
      <pc:sldChg chg="new del">
        <pc:chgData name="El Oulaouchi Naïma" userId="00053a47-652f-4f7a-89a6-420bcd6473ea" providerId="ADAL" clId="{18172744-8FE1-4762-AFB8-B334DD6087D1}" dt="2025-05-21T09:58:20.455" v="45" actId="47"/>
        <pc:sldMkLst>
          <pc:docMk/>
          <pc:sldMk cId="4006149100" sldId="283"/>
        </pc:sldMkLst>
      </pc:sldChg>
      <pc:sldChg chg="new del">
        <pc:chgData name="El Oulaouchi Naïma" userId="00053a47-652f-4f7a-89a6-420bcd6473ea" providerId="ADAL" clId="{18172744-8FE1-4762-AFB8-B334DD6087D1}" dt="2025-05-21T09:58:19.148" v="44" actId="47"/>
        <pc:sldMkLst>
          <pc:docMk/>
          <pc:sldMk cId="1535238056" sldId="284"/>
        </pc:sldMkLst>
      </pc:sldChg>
      <pc:sldChg chg="new del">
        <pc:chgData name="El Oulaouchi Naïma" userId="00053a47-652f-4f7a-89a6-420bcd6473ea" providerId="ADAL" clId="{18172744-8FE1-4762-AFB8-B334DD6087D1}" dt="2025-05-21T09:58:17.756" v="43" actId="47"/>
        <pc:sldMkLst>
          <pc:docMk/>
          <pc:sldMk cId="3054700096" sldId="285"/>
        </pc:sldMkLst>
      </pc:sldChg>
      <pc:sldChg chg="new del">
        <pc:chgData name="El Oulaouchi Naïma" userId="00053a47-652f-4f7a-89a6-420bcd6473ea" providerId="ADAL" clId="{18172744-8FE1-4762-AFB8-B334DD6087D1}" dt="2025-05-21T09:58:14.754" v="42" actId="47"/>
        <pc:sldMkLst>
          <pc:docMk/>
          <pc:sldMk cId="432225219" sldId="286"/>
        </pc:sldMkLst>
      </pc:sldChg>
      <pc:sldChg chg="new del">
        <pc:chgData name="El Oulaouchi Naïma" userId="00053a47-652f-4f7a-89a6-420bcd6473ea" providerId="ADAL" clId="{18172744-8FE1-4762-AFB8-B334DD6087D1}" dt="2025-05-21T09:58:11.612" v="41" actId="47"/>
        <pc:sldMkLst>
          <pc:docMk/>
          <pc:sldMk cId="943530534" sldId="287"/>
        </pc:sldMkLst>
      </pc:sldChg>
      <pc:sldChg chg="new del">
        <pc:chgData name="El Oulaouchi Naïma" userId="00053a47-652f-4f7a-89a6-420bcd6473ea" providerId="ADAL" clId="{18172744-8FE1-4762-AFB8-B334DD6087D1}" dt="2025-05-21T09:58:10.392" v="40" actId="47"/>
        <pc:sldMkLst>
          <pc:docMk/>
          <pc:sldMk cId="3168778631" sldId="288"/>
        </pc:sldMkLst>
      </pc:sldChg>
      <pc:sldChg chg="new del">
        <pc:chgData name="El Oulaouchi Naïma" userId="00053a47-652f-4f7a-89a6-420bcd6473ea" providerId="ADAL" clId="{18172744-8FE1-4762-AFB8-B334DD6087D1}" dt="2025-05-21T09:58:09.007" v="39" actId="47"/>
        <pc:sldMkLst>
          <pc:docMk/>
          <pc:sldMk cId="322685084" sldId="289"/>
        </pc:sldMkLst>
      </pc:sldChg>
      <pc:sldChg chg="new del">
        <pc:chgData name="El Oulaouchi Naïma" userId="00053a47-652f-4f7a-89a6-420bcd6473ea" providerId="ADAL" clId="{18172744-8FE1-4762-AFB8-B334DD6087D1}" dt="2025-05-21T09:58:07.631" v="38" actId="47"/>
        <pc:sldMkLst>
          <pc:docMk/>
          <pc:sldMk cId="3725204538" sldId="290"/>
        </pc:sldMkLst>
      </pc:sldChg>
      <pc:sldChg chg="new del">
        <pc:chgData name="El Oulaouchi Naïma" userId="00053a47-652f-4f7a-89a6-420bcd6473ea" providerId="ADAL" clId="{18172744-8FE1-4762-AFB8-B334DD6087D1}" dt="2025-05-21T09:58:06.433" v="37" actId="47"/>
        <pc:sldMkLst>
          <pc:docMk/>
          <pc:sldMk cId="2644424850" sldId="291"/>
        </pc:sldMkLst>
      </pc:sldChg>
      <pc:sldChg chg="new del">
        <pc:chgData name="El Oulaouchi Naïma" userId="00053a47-652f-4f7a-89a6-420bcd6473ea" providerId="ADAL" clId="{18172744-8FE1-4762-AFB8-B334DD6087D1}" dt="2025-05-21T09:58:05.182" v="36" actId="47"/>
        <pc:sldMkLst>
          <pc:docMk/>
          <pc:sldMk cId="2471208321" sldId="292"/>
        </pc:sldMkLst>
      </pc:sldChg>
      <pc:sldChg chg="new del">
        <pc:chgData name="El Oulaouchi Naïma" userId="00053a47-652f-4f7a-89a6-420bcd6473ea" providerId="ADAL" clId="{18172744-8FE1-4762-AFB8-B334DD6087D1}" dt="2025-05-21T09:58:03.918" v="35" actId="47"/>
        <pc:sldMkLst>
          <pc:docMk/>
          <pc:sldMk cId="2007044739" sldId="293"/>
        </pc:sldMkLst>
      </pc:sldChg>
      <pc:sldChg chg="new del">
        <pc:chgData name="El Oulaouchi Naïma" userId="00053a47-652f-4f7a-89a6-420bcd6473ea" providerId="ADAL" clId="{18172744-8FE1-4762-AFB8-B334DD6087D1}" dt="2025-05-21T09:58:02.560" v="34" actId="47"/>
        <pc:sldMkLst>
          <pc:docMk/>
          <pc:sldMk cId="2631987742" sldId="294"/>
        </pc:sldMkLst>
      </pc:sldChg>
      <pc:sldChg chg="new del">
        <pc:chgData name="El Oulaouchi Naïma" userId="00053a47-652f-4f7a-89a6-420bcd6473ea" providerId="ADAL" clId="{18172744-8FE1-4762-AFB8-B334DD6087D1}" dt="2025-05-21T09:58:01.153" v="33" actId="47"/>
        <pc:sldMkLst>
          <pc:docMk/>
          <pc:sldMk cId="964895824" sldId="295"/>
        </pc:sldMkLst>
      </pc:sldChg>
      <pc:sldChg chg="new del">
        <pc:chgData name="El Oulaouchi Naïma" userId="00053a47-652f-4f7a-89a6-420bcd6473ea" providerId="ADAL" clId="{18172744-8FE1-4762-AFB8-B334DD6087D1}" dt="2025-05-21T09:57:59.769" v="32" actId="47"/>
        <pc:sldMkLst>
          <pc:docMk/>
          <pc:sldMk cId="1329315465" sldId="296"/>
        </pc:sldMkLst>
      </pc:sldChg>
      <pc:sldChg chg="new del">
        <pc:chgData name="El Oulaouchi Naïma" userId="00053a47-652f-4f7a-89a6-420bcd6473ea" providerId="ADAL" clId="{18172744-8FE1-4762-AFB8-B334DD6087D1}" dt="2025-05-21T09:57:58.551" v="31" actId="47"/>
        <pc:sldMkLst>
          <pc:docMk/>
          <pc:sldMk cId="3328865391" sldId="297"/>
        </pc:sldMkLst>
      </pc:sldChg>
      <pc:sldChg chg="new del">
        <pc:chgData name="El Oulaouchi Naïma" userId="00053a47-652f-4f7a-89a6-420bcd6473ea" providerId="ADAL" clId="{18172744-8FE1-4762-AFB8-B334DD6087D1}" dt="2025-05-21T09:57:57.220" v="30" actId="47"/>
        <pc:sldMkLst>
          <pc:docMk/>
          <pc:sldMk cId="122240182" sldId="298"/>
        </pc:sldMkLst>
      </pc:sldChg>
      <pc:sldChg chg="new del">
        <pc:chgData name="El Oulaouchi Naïma" userId="00053a47-652f-4f7a-89a6-420bcd6473ea" providerId="ADAL" clId="{18172744-8FE1-4762-AFB8-B334DD6087D1}" dt="2025-05-21T09:57:55.968" v="29" actId="47"/>
        <pc:sldMkLst>
          <pc:docMk/>
          <pc:sldMk cId="2224446205" sldId="299"/>
        </pc:sldMkLst>
      </pc:sldChg>
      <pc:sldChg chg="new del">
        <pc:chgData name="El Oulaouchi Naïma" userId="00053a47-652f-4f7a-89a6-420bcd6473ea" providerId="ADAL" clId="{18172744-8FE1-4762-AFB8-B334DD6087D1}" dt="2025-05-21T09:57:54.344" v="28" actId="47"/>
        <pc:sldMkLst>
          <pc:docMk/>
          <pc:sldMk cId="1737357489" sldId="300"/>
        </pc:sldMkLst>
      </pc:sldChg>
      <pc:sldChg chg="new del">
        <pc:chgData name="El Oulaouchi Naïma" userId="00053a47-652f-4f7a-89a6-420bcd6473ea" providerId="ADAL" clId="{18172744-8FE1-4762-AFB8-B334DD6087D1}" dt="2025-05-21T09:57:52.576" v="27" actId="47"/>
        <pc:sldMkLst>
          <pc:docMk/>
          <pc:sldMk cId="3713874567" sldId="301"/>
        </pc:sldMkLst>
      </pc:sldChg>
      <pc:sldChg chg="new del">
        <pc:chgData name="El Oulaouchi Naïma" userId="00053a47-652f-4f7a-89a6-420bcd6473ea" providerId="ADAL" clId="{18172744-8FE1-4762-AFB8-B334DD6087D1}" dt="2025-05-21T09:57:51.101" v="26" actId="47"/>
        <pc:sldMkLst>
          <pc:docMk/>
          <pc:sldMk cId="4110501596" sldId="302"/>
        </pc:sldMkLst>
      </pc:sldChg>
      <pc:sldChg chg="new del">
        <pc:chgData name="El Oulaouchi Naïma" userId="00053a47-652f-4f7a-89a6-420bcd6473ea" providerId="ADAL" clId="{18172744-8FE1-4762-AFB8-B334DD6087D1}" dt="2025-05-21T09:57:49.668" v="25" actId="47"/>
        <pc:sldMkLst>
          <pc:docMk/>
          <pc:sldMk cId="3288695181" sldId="303"/>
        </pc:sldMkLst>
      </pc:sldChg>
      <pc:sldChg chg="new del">
        <pc:chgData name="El Oulaouchi Naïma" userId="00053a47-652f-4f7a-89a6-420bcd6473ea" providerId="ADAL" clId="{18172744-8FE1-4762-AFB8-B334DD6087D1}" dt="2025-05-21T09:57:47.841" v="24" actId="47"/>
        <pc:sldMkLst>
          <pc:docMk/>
          <pc:sldMk cId="3532836317"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b6a6435e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7b6a6435e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455f058fe5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2455f058fe5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455f058fe5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455f058fe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455f058fe5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455f058fe5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10" name="Google Shape;10;p2"/>
          <p:cNvSpPr txBox="1">
            <a:spLocks noGrp="1"/>
          </p:cNvSpPr>
          <p:nvPr>
            <p:ph type="ctrTitle"/>
          </p:nvPr>
        </p:nvSpPr>
        <p:spPr>
          <a:xfrm>
            <a:off x="713225" y="777240"/>
            <a:ext cx="6035100" cy="2002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600">
                <a:solidFill>
                  <a:srgbClr val="224D7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5965675" y="3842075"/>
            <a:ext cx="2465100" cy="574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solidFill>
                  <a:srgbClr val="224D7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152912" y="109048"/>
            <a:ext cx="9326237" cy="5303627"/>
            <a:chOff x="152912" y="109048"/>
            <a:chExt cx="9326237" cy="5303627"/>
          </a:xfrm>
        </p:grpSpPr>
        <p:pic>
          <p:nvPicPr>
            <p:cNvPr id="13" name="Google Shape;13;p2"/>
            <p:cNvPicPr preferRelativeResize="0"/>
            <p:nvPr/>
          </p:nvPicPr>
          <p:blipFill>
            <a:blip r:embed="rId3">
              <a:alphaModFix/>
            </a:blip>
            <a:stretch>
              <a:fillRect/>
            </a:stretch>
          </p:blipFill>
          <p:spPr>
            <a:xfrm>
              <a:off x="152912" y="109048"/>
              <a:ext cx="1481784" cy="376950"/>
            </a:xfrm>
            <a:prstGeom prst="rect">
              <a:avLst/>
            </a:prstGeom>
            <a:noFill/>
            <a:ln>
              <a:noFill/>
            </a:ln>
          </p:spPr>
        </p:pic>
        <p:pic>
          <p:nvPicPr>
            <p:cNvPr id="14" name="Google Shape;14;p2"/>
            <p:cNvPicPr preferRelativeResize="0"/>
            <p:nvPr/>
          </p:nvPicPr>
          <p:blipFill>
            <a:blip r:embed="rId4">
              <a:alphaModFix amt="90000"/>
            </a:blip>
            <a:stretch>
              <a:fillRect/>
            </a:stretch>
          </p:blipFill>
          <p:spPr>
            <a:xfrm>
              <a:off x="4593666" y="4604000"/>
              <a:ext cx="4885484" cy="808675"/>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43"/>
        <p:cNvGrpSpPr/>
        <p:nvPr/>
      </p:nvGrpSpPr>
      <p:grpSpPr>
        <a:xfrm>
          <a:off x="0" y="0"/>
          <a:ext cx="0" cy="0"/>
          <a:chOff x="0" y="0"/>
          <a:chExt cx="0" cy="0"/>
        </a:xfrm>
      </p:grpSpPr>
      <p:pic>
        <p:nvPicPr>
          <p:cNvPr id="144" name="Google Shape;144;p19"/>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45" name="Google Shape;145;p19"/>
          <p:cNvSpPr txBox="1">
            <a:spLocks noGrp="1"/>
          </p:cNvSpPr>
          <p:nvPr>
            <p:ph type="title"/>
          </p:nvPr>
        </p:nvSpPr>
        <p:spPr>
          <a:xfrm>
            <a:off x="1734588" y="1740444"/>
            <a:ext cx="3273600" cy="7590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6" name="Google Shape;146;p19"/>
          <p:cNvSpPr txBox="1">
            <a:spLocks noGrp="1"/>
          </p:cNvSpPr>
          <p:nvPr>
            <p:ph type="subTitle" idx="1"/>
          </p:nvPr>
        </p:nvSpPr>
        <p:spPr>
          <a:xfrm>
            <a:off x="1734588" y="2421275"/>
            <a:ext cx="32736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7" name="Google Shape;147;p19"/>
          <p:cNvGrpSpPr/>
          <p:nvPr/>
        </p:nvGrpSpPr>
        <p:grpSpPr>
          <a:xfrm>
            <a:off x="-659170" y="-1484051"/>
            <a:ext cx="10462350" cy="7706276"/>
            <a:chOff x="-659170" y="-1484051"/>
            <a:chExt cx="10462350" cy="7706276"/>
          </a:xfrm>
        </p:grpSpPr>
        <p:pic>
          <p:nvPicPr>
            <p:cNvPr id="148" name="Google Shape;148;p19"/>
            <p:cNvPicPr preferRelativeResize="0"/>
            <p:nvPr/>
          </p:nvPicPr>
          <p:blipFill>
            <a:blip r:embed="rId3">
              <a:alphaModFix amt="90000"/>
            </a:blip>
            <a:stretch>
              <a:fillRect/>
            </a:stretch>
          </p:blipFill>
          <p:spPr>
            <a:xfrm rot="-5400000">
              <a:off x="-2716621" y="573400"/>
              <a:ext cx="5725076" cy="1610175"/>
            </a:xfrm>
            <a:prstGeom prst="rect">
              <a:avLst/>
            </a:prstGeom>
            <a:noFill/>
            <a:ln>
              <a:noFill/>
            </a:ln>
          </p:spPr>
        </p:pic>
        <p:pic>
          <p:nvPicPr>
            <p:cNvPr id="149" name="Google Shape;149;p19"/>
            <p:cNvPicPr preferRelativeResize="0"/>
            <p:nvPr/>
          </p:nvPicPr>
          <p:blipFill>
            <a:blip r:embed="rId3">
              <a:alphaModFix amt="90000"/>
            </a:blip>
            <a:stretch>
              <a:fillRect/>
            </a:stretch>
          </p:blipFill>
          <p:spPr>
            <a:xfrm rot="5400000" flipH="1">
              <a:off x="6135554" y="2554600"/>
              <a:ext cx="5725076" cy="1610175"/>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65"/>
        <p:cNvGrpSpPr/>
        <p:nvPr/>
      </p:nvGrpSpPr>
      <p:grpSpPr>
        <a:xfrm>
          <a:off x="0" y="0"/>
          <a:ext cx="0" cy="0"/>
          <a:chOff x="0" y="0"/>
          <a:chExt cx="0" cy="0"/>
        </a:xfrm>
      </p:grpSpPr>
      <p:pic>
        <p:nvPicPr>
          <p:cNvPr id="166" name="Google Shape;166;p22"/>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167" name="Google Shape;16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68" name="Google Shape;168;p22"/>
          <p:cNvSpPr txBox="1">
            <a:spLocks noGrp="1"/>
          </p:cNvSpPr>
          <p:nvPr>
            <p:ph type="subTitle" idx="1"/>
          </p:nvPr>
        </p:nvSpPr>
        <p:spPr>
          <a:xfrm>
            <a:off x="4769465" y="3285600"/>
            <a:ext cx="3555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2"/>
          <p:cNvSpPr txBox="1">
            <a:spLocks noGrp="1"/>
          </p:cNvSpPr>
          <p:nvPr>
            <p:ph type="subTitle" idx="2"/>
          </p:nvPr>
        </p:nvSpPr>
        <p:spPr>
          <a:xfrm>
            <a:off x="819238" y="3285625"/>
            <a:ext cx="3555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2"/>
          <p:cNvSpPr txBox="1">
            <a:spLocks noGrp="1"/>
          </p:cNvSpPr>
          <p:nvPr>
            <p:ph type="subTitle" idx="3"/>
          </p:nvPr>
        </p:nvSpPr>
        <p:spPr>
          <a:xfrm>
            <a:off x="819238" y="2768968"/>
            <a:ext cx="3555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1" name="Google Shape;171;p22"/>
          <p:cNvSpPr txBox="1">
            <a:spLocks noGrp="1"/>
          </p:cNvSpPr>
          <p:nvPr>
            <p:ph type="subTitle" idx="4"/>
          </p:nvPr>
        </p:nvSpPr>
        <p:spPr>
          <a:xfrm>
            <a:off x="4769465" y="2768943"/>
            <a:ext cx="3555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2" name="Google Shape;172;p22"/>
          <p:cNvGrpSpPr/>
          <p:nvPr/>
        </p:nvGrpSpPr>
        <p:grpSpPr>
          <a:xfrm>
            <a:off x="-2312183" y="-862361"/>
            <a:ext cx="12921372" cy="6464937"/>
            <a:chOff x="-2312183" y="-862361"/>
            <a:chExt cx="12921372" cy="6464937"/>
          </a:xfrm>
        </p:grpSpPr>
        <p:pic>
          <p:nvPicPr>
            <p:cNvPr id="173" name="Google Shape;173;p22"/>
            <p:cNvPicPr preferRelativeResize="0"/>
            <p:nvPr/>
          </p:nvPicPr>
          <p:blipFill>
            <a:blip r:embed="rId3">
              <a:alphaModFix amt="90000"/>
            </a:blip>
            <a:stretch>
              <a:fillRect/>
            </a:stretch>
          </p:blipFill>
          <p:spPr>
            <a:xfrm>
              <a:off x="-1312812" y="3997614"/>
              <a:ext cx="2670152" cy="1604962"/>
            </a:xfrm>
            <a:prstGeom prst="rect">
              <a:avLst/>
            </a:prstGeom>
            <a:noFill/>
            <a:ln>
              <a:noFill/>
            </a:ln>
          </p:spPr>
        </p:pic>
        <p:pic>
          <p:nvPicPr>
            <p:cNvPr id="174" name="Google Shape;174;p22"/>
            <p:cNvPicPr preferRelativeResize="0"/>
            <p:nvPr/>
          </p:nvPicPr>
          <p:blipFill>
            <a:blip r:embed="rId4">
              <a:alphaModFix amt="90000"/>
            </a:blip>
            <a:stretch>
              <a:fillRect/>
            </a:stretch>
          </p:blipFill>
          <p:spPr>
            <a:xfrm>
              <a:off x="-2312183" y="-222803"/>
              <a:ext cx="3773307" cy="624583"/>
            </a:xfrm>
            <a:prstGeom prst="rect">
              <a:avLst/>
            </a:prstGeom>
            <a:noFill/>
            <a:ln>
              <a:noFill/>
            </a:ln>
          </p:spPr>
        </p:pic>
        <p:pic>
          <p:nvPicPr>
            <p:cNvPr id="175" name="Google Shape;175;p22"/>
            <p:cNvPicPr preferRelativeResize="0"/>
            <p:nvPr/>
          </p:nvPicPr>
          <p:blipFill>
            <a:blip r:embed="rId3">
              <a:alphaModFix amt="90000"/>
            </a:blip>
            <a:stretch>
              <a:fillRect/>
            </a:stretch>
          </p:blipFill>
          <p:spPr>
            <a:xfrm flipH="1">
              <a:off x="7939038" y="-862361"/>
              <a:ext cx="2670152" cy="1604962"/>
            </a:xfrm>
            <a:prstGeom prst="rect">
              <a:avLst/>
            </a:prstGeom>
            <a:noFill/>
            <a:ln>
              <a:noFill/>
            </a:ln>
          </p:spPr>
        </p:pic>
        <p:pic>
          <p:nvPicPr>
            <p:cNvPr id="176" name="Google Shape;176;p22"/>
            <p:cNvPicPr preferRelativeResize="0"/>
            <p:nvPr/>
          </p:nvPicPr>
          <p:blipFill>
            <a:blip r:embed="rId4">
              <a:alphaModFix amt="90000"/>
            </a:blip>
            <a:stretch>
              <a:fillRect/>
            </a:stretch>
          </p:blipFill>
          <p:spPr>
            <a:xfrm>
              <a:off x="6314767" y="4837897"/>
              <a:ext cx="3773307" cy="624583"/>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76"/>
        <p:cNvGrpSpPr/>
        <p:nvPr/>
      </p:nvGrpSpPr>
      <p:grpSpPr>
        <a:xfrm>
          <a:off x="0" y="0"/>
          <a:ext cx="0" cy="0"/>
          <a:chOff x="0" y="0"/>
          <a:chExt cx="0" cy="0"/>
        </a:xfrm>
      </p:grpSpPr>
      <p:pic>
        <p:nvPicPr>
          <p:cNvPr id="277" name="Google Shape;277;p29"/>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278" name="Google Shape;278;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9"/>
          <p:cNvSpPr txBox="1">
            <a:spLocks noGrp="1"/>
          </p:cNvSpPr>
          <p:nvPr>
            <p:ph type="subTitle" idx="1"/>
          </p:nvPr>
        </p:nvSpPr>
        <p:spPr>
          <a:xfrm>
            <a:off x="1112605" y="20307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0" name="Google Shape;280;p29"/>
          <p:cNvSpPr txBox="1">
            <a:spLocks noGrp="1"/>
          </p:cNvSpPr>
          <p:nvPr>
            <p:ph type="subTitle" idx="2"/>
          </p:nvPr>
        </p:nvSpPr>
        <p:spPr>
          <a:xfrm>
            <a:off x="3582450" y="20307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1" name="Google Shape;281;p29"/>
          <p:cNvSpPr txBox="1">
            <a:spLocks noGrp="1"/>
          </p:cNvSpPr>
          <p:nvPr>
            <p:ph type="subTitle" idx="3"/>
          </p:nvPr>
        </p:nvSpPr>
        <p:spPr>
          <a:xfrm>
            <a:off x="1112605" y="36165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2" name="Google Shape;282;p29"/>
          <p:cNvSpPr txBox="1">
            <a:spLocks noGrp="1"/>
          </p:cNvSpPr>
          <p:nvPr>
            <p:ph type="subTitle" idx="4"/>
          </p:nvPr>
        </p:nvSpPr>
        <p:spPr>
          <a:xfrm>
            <a:off x="3582450" y="36165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3" name="Google Shape;283;p29"/>
          <p:cNvSpPr txBox="1">
            <a:spLocks noGrp="1"/>
          </p:cNvSpPr>
          <p:nvPr>
            <p:ph type="subTitle" idx="5"/>
          </p:nvPr>
        </p:nvSpPr>
        <p:spPr>
          <a:xfrm>
            <a:off x="6052295" y="20307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4" name="Google Shape;284;p29"/>
          <p:cNvSpPr txBox="1">
            <a:spLocks noGrp="1"/>
          </p:cNvSpPr>
          <p:nvPr>
            <p:ph type="subTitle" idx="6"/>
          </p:nvPr>
        </p:nvSpPr>
        <p:spPr>
          <a:xfrm>
            <a:off x="6052295" y="36165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5" name="Google Shape;285;p29"/>
          <p:cNvSpPr txBox="1">
            <a:spLocks noGrp="1"/>
          </p:cNvSpPr>
          <p:nvPr>
            <p:ph type="subTitle" idx="7"/>
          </p:nvPr>
        </p:nvSpPr>
        <p:spPr>
          <a:xfrm>
            <a:off x="1111105" y="17692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6" name="Google Shape;286;p29"/>
          <p:cNvSpPr txBox="1">
            <a:spLocks noGrp="1"/>
          </p:cNvSpPr>
          <p:nvPr>
            <p:ph type="subTitle" idx="8"/>
          </p:nvPr>
        </p:nvSpPr>
        <p:spPr>
          <a:xfrm>
            <a:off x="3580950" y="17692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7" name="Google Shape;287;p29"/>
          <p:cNvSpPr txBox="1">
            <a:spLocks noGrp="1"/>
          </p:cNvSpPr>
          <p:nvPr>
            <p:ph type="subTitle" idx="9"/>
          </p:nvPr>
        </p:nvSpPr>
        <p:spPr>
          <a:xfrm>
            <a:off x="6050795" y="17692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8" name="Google Shape;288;p29"/>
          <p:cNvSpPr txBox="1">
            <a:spLocks noGrp="1"/>
          </p:cNvSpPr>
          <p:nvPr>
            <p:ph type="subTitle" idx="13"/>
          </p:nvPr>
        </p:nvSpPr>
        <p:spPr>
          <a:xfrm>
            <a:off x="1111105" y="335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9" name="Google Shape;289;p29"/>
          <p:cNvSpPr txBox="1">
            <a:spLocks noGrp="1"/>
          </p:cNvSpPr>
          <p:nvPr>
            <p:ph type="subTitle" idx="14"/>
          </p:nvPr>
        </p:nvSpPr>
        <p:spPr>
          <a:xfrm>
            <a:off x="3580950" y="335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0" name="Google Shape;290;p29"/>
          <p:cNvSpPr txBox="1">
            <a:spLocks noGrp="1"/>
          </p:cNvSpPr>
          <p:nvPr>
            <p:ph type="subTitle" idx="15"/>
          </p:nvPr>
        </p:nvSpPr>
        <p:spPr>
          <a:xfrm>
            <a:off x="6050795" y="335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91" name="Google Shape;291;p29"/>
          <p:cNvGrpSpPr/>
          <p:nvPr/>
        </p:nvGrpSpPr>
        <p:grpSpPr>
          <a:xfrm>
            <a:off x="-1407483" y="-127253"/>
            <a:ext cx="11681157" cy="5434327"/>
            <a:chOff x="-1407483" y="-127253"/>
            <a:chExt cx="11681157" cy="5434327"/>
          </a:xfrm>
        </p:grpSpPr>
        <p:pic>
          <p:nvPicPr>
            <p:cNvPr id="292" name="Google Shape;292;p29"/>
            <p:cNvPicPr preferRelativeResize="0"/>
            <p:nvPr/>
          </p:nvPicPr>
          <p:blipFill>
            <a:blip r:embed="rId3">
              <a:alphaModFix amt="90000"/>
            </a:blip>
            <a:stretch>
              <a:fillRect/>
            </a:stretch>
          </p:blipFill>
          <p:spPr>
            <a:xfrm>
              <a:off x="-361648" y="-127249"/>
              <a:ext cx="1255383" cy="754572"/>
            </a:xfrm>
            <a:prstGeom prst="rect">
              <a:avLst/>
            </a:prstGeom>
            <a:noFill/>
            <a:ln>
              <a:noFill/>
            </a:ln>
          </p:spPr>
        </p:pic>
        <p:pic>
          <p:nvPicPr>
            <p:cNvPr id="293" name="Google Shape;293;p29"/>
            <p:cNvPicPr preferRelativeResize="0"/>
            <p:nvPr/>
          </p:nvPicPr>
          <p:blipFill>
            <a:blip r:embed="rId4">
              <a:alphaModFix amt="90000"/>
            </a:blip>
            <a:stretch>
              <a:fillRect/>
            </a:stretch>
          </p:blipFill>
          <p:spPr>
            <a:xfrm>
              <a:off x="-1407483" y="4617497"/>
              <a:ext cx="3773307" cy="624583"/>
            </a:xfrm>
            <a:prstGeom prst="rect">
              <a:avLst/>
            </a:prstGeom>
            <a:noFill/>
            <a:ln>
              <a:noFill/>
            </a:ln>
          </p:spPr>
        </p:pic>
        <p:pic>
          <p:nvPicPr>
            <p:cNvPr id="294" name="Google Shape;294;p29"/>
            <p:cNvPicPr preferRelativeResize="0"/>
            <p:nvPr/>
          </p:nvPicPr>
          <p:blipFill>
            <a:blip r:embed="rId3">
              <a:alphaModFix amt="90000"/>
            </a:blip>
            <a:stretch>
              <a:fillRect/>
            </a:stretch>
          </p:blipFill>
          <p:spPr>
            <a:xfrm>
              <a:off x="8189752" y="4552501"/>
              <a:ext cx="1255383" cy="754572"/>
            </a:xfrm>
            <a:prstGeom prst="rect">
              <a:avLst/>
            </a:prstGeom>
            <a:noFill/>
            <a:ln>
              <a:noFill/>
            </a:ln>
          </p:spPr>
        </p:pic>
        <p:pic>
          <p:nvPicPr>
            <p:cNvPr id="295" name="Google Shape;295;p29"/>
            <p:cNvPicPr preferRelativeResize="0"/>
            <p:nvPr/>
          </p:nvPicPr>
          <p:blipFill>
            <a:blip r:embed="rId4">
              <a:alphaModFix amt="90000"/>
            </a:blip>
            <a:stretch>
              <a:fillRect/>
            </a:stretch>
          </p:blipFill>
          <p:spPr>
            <a:xfrm>
              <a:off x="6500367" y="-127253"/>
              <a:ext cx="3773307" cy="624583"/>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67"/>
        <p:cNvGrpSpPr/>
        <p:nvPr/>
      </p:nvGrpSpPr>
      <p:grpSpPr>
        <a:xfrm>
          <a:off x="0" y="0"/>
          <a:ext cx="0" cy="0"/>
          <a:chOff x="0" y="0"/>
          <a:chExt cx="0" cy="0"/>
        </a:xfrm>
      </p:grpSpPr>
      <p:pic>
        <p:nvPicPr>
          <p:cNvPr id="368" name="Google Shape;368;p36"/>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grpSp>
        <p:nvGrpSpPr>
          <p:cNvPr id="369" name="Google Shape;369;p36"/>
          <p:cNvGrpSpPr/>
          <p:nvPr/>
        </p:nvGrpSpPr>
        <p:grpSpPr>
          <a:xfrm>
            <a:off x="-2694971" y="-65775"/>
            <a:ext cx="14055570" cy="6037563"/>
            <a:chOff x="-2694971" y="-65775"/>
            <a:chExt cx="14055570" cy="6037563"/>
          </a:xfrm>
        </p:grpSpPr>
        <p:pic>
          <p:nvPicPr>
            <p:cNvPr id="370" name="Google Shape;370;p36"/>
            <p:cNvPicPr preferRelativeResize="0"/>
            <p:nvPr/>
          </p:nvPicPr>
          <p:blipFill>
            <a:blip r:embed="rId3">
              <a:alphaModFix amt="90000"/>
            </a:blip>
            <a:stretch>
              <a:fillRect/>
            </a:stretch>
          </p:blipFill>
          <p:spPr>
            <a:xfrm rot="10800000" flipH="1">
              <a:off x="-2694971" y="4361613"/>
              <a:ext cx="5725076" cy="1610175"/>
            </a:xfrm>
            <a:prstGeom prst="rect">
              <a:avLst/>
            </a:prstGeom>
            <a:noFill/>
            <a:ln>
              <a:noFill/>
            </a:ln>
          </p:spPr>
        </p:pic>
        <p:pic>
          <p:nvPicPr>
            <p:cNvPr id="371" name="Google Shape;371;p36"/>
            <p:cNvPicPr preferRelativeResize="0"/>
            <p:nvPr/>
          </p:nvPicPr>
          <p:blipFill>
            <a:blip r:embed="rId4">
              <a:alphaModFix amt="90000"/>
            </a:blip>
            <a:stretch>
              <a:fillRect/>
            </a:stretch>
          </p:blipFill>
          <p:spPr>
            <a:xfrm flipH="1">
              <a:off x="6475116" y="-65775"/>
              <a:ext cx="4885484" cy="808675"/>
            </a:xfrm>
            <a:prstGeom prst="rect">
              <a:avLst/>
            </a:prstGeom>
            <a:noFill/>
            <a:ln>
              <a:noFill/>
            </a:ln>
          </p:spPr>
        </p:pic>
        <p:pic>
          <p:nvPicPr>
            <p:cNvPr id="372" name="Google Shape;372;p36"/>
            <p:cNvPicPr preferRelativeResize="0"/>
            <p:nvPr/>
          </p:nvPicPr>
          <p:blipFill>
            <a:blip r:embed="rId5">
              <a:alphaModFix amt="90000"/>
            </a:blip>
            <a:stretch>
              <a:fillRect/>
            </a:stretch>
          </p:blipFill>
          <p:spPr>
            <a:xfrm>
              <a:off x="86676" y="35975"/>
              <a:ext cx="2185728" cy="459980"/>
            </a:xfrm>
            <a:prstGeom prst="rect">
              <a:avLst/>
            </a:prstGeom>
            <a:noFill/>
            <a:ln>
              <a:noFill/>
            </a:ln>
          </p:spPr>
        </p:pic>
        <p:pic>
          <p:nvPicPr>
            <p:cNvPr id="373" name="Google Shape;373;p36"/>
            <p:cNvPicPr preferRelativeResize="0"/>
            <p:nvPr/>
          </p:nvPicPr>
          <p:blipFill>
            <a:blip r:embed="rId5">
              <a:alphaModFix amt="90000"/>
            </a:blip>
            <a:stretch>
              <a:fillRect/>
            </a:stretch>
          </p:blipFill>
          <p:spPr>
            <a:xfrm>
              <a:off x="6736126" y="4648300"/>
              <a:ext cx="2185728" cy="45998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4"/>
        <p:cNvGrpSpPr/>
        <p:nvPr/>
      </p:nvGrpSpPr>
      <p:grpSpPr>
        <a:xfrm>
          <a:off x="0" y="0"/>
          <a:ext cx="0" cy="0"/>
          <a:chOff x="0" y="0"/>
          <a:chExt cx="0" cy="0"/>
        </a:xfrm>
      </p:grpSpPr>
      <p:pic>
        <p:nvPicPr>
          <p:cNvPr id="375" name="Google Shape;375;p37"/>
          <p:cNvPicPr preferRelativeResize="0"/>
          <p:nvPr/>
        </p:nvPicPr>
        <p:blipFill>
          <a:blip r:embed="rId2">
            <a:alphaModFix amt="60000"/>
          </a:blip>
          <a:stretch>
            <a:fillRect/>
          </a:stretch>
        </p:blipFill>
        <p:spPr>
          <a:xfrm>
            <a:off x="1354" y="0"/>
            <a:ext cx="9141289" cy="5141975"/>
          </a:xfrm>
          <a:prstGeom prst="rect">
            <a:avLst/>
          </a:prstGeom>
          <a:noFill/>
          <a:ln>
            <a:noFill/>
          </a:ln>
        </p:spPr>
      </p:pic>
      <p:grpSp>
        <p:nvGrpSpPr>
          <p:cNvPr id="376" name="Google Shape;376;p37"/>
          <p:cNvGrpSpPr/>
          <p:nvPr/>
        </p:nvGrpSpPr>
        <p:grpSpPr>
          <a:xfrm>
            <a:off x="-745401" y="-3258111"/>
            <a:ext cx="10328434" cy="9321549"/>
            <a:chOff x="-745401" y="-3258111"/>
            <a:chExt cx="10328434" cy="9321549"/>
          </a:xfrm>
        </p:grpSpPr>
        <p:pic>
          <p:nvPicPr>
            <p:cNvPr id="377" name="Google Shape;377;p37"/>
            <p:cNvPicPr preferRelativeResize="0"/>
            <p:nvPr/>
          </p:nvPicPr>
          <p:blipFill>
            <a:blip r:embed="rId3">
              <a:alphaModFix amt="90000"/>
            </a:blip>
            <a:stretch>
              <a:fillRect/>
            </a:stretch>
          </p:blipFill>
          <p:spPr>
            <a:xfrm>
              <a:off x="-482661" y="4333288"/>
              <a:ext cx="1255383" cy="754572"/>
            </a:xfrm>
            <a:prstGeom prst="rect">
              <a:avLst/>
            </a:prstGeom>
            <a:noFill/>
            <a:ln>
              <a:noFill/>
            </a:ln>
          </p:spPr>
        </p:pic>
        <p:pic>
          <p:nvPicPr>
            <p:cNvPr id="378" name="Google Shape;378;p37"/>
            <p:cNvPicPr preferRelativeResize="0"/>
            <p:nvPr/>
          </p:nvPicPr>
          <p:blipFill>
            <a:blip r:embed="rId4">
              <a:alphaModFix amt="90000"/>
            </a:blip>
            <a:stretch>
              <a:fillRect/>
            </a:stretch>
          </p:blipFill>
          <p:spPr>
            <a:xfrm rot="-5400000">
              <a:off x="4150783" y="631188"/>
              <a:ext cx="9321549" cy="1542950"/>
            </a:xfrm>
            <a:prstGeom prst="rect">
              <a:avLst/>
            </a:prstGeom>
            <a:noFill/>
            <a:ln>
              <a:noFill/>
            </a:ln>
          </p:spPr>
        </p:pic>
        <p:pic>
          <p:nvPicPr>
            <p:cNvPr id="379" name="Google Shape;379;p37"/>
            <p:cNvPicPr preferRelativeResize="0"/>
            <p:nvPr/>
          </p:nvPicPr>
          <p:blipFill>
            <a:blip r:embed="rId5">
              <a:alphaModFix amt="90000"/>
            </a:blip>
            <a:stretch>
              <a:fillRect/>
            </a:stretch>
          </p:blipFill>
          <p:spPr>
            <a:xfrm rot="5400000">
              <a:off x="-2813427" y="917530"/>
              <a:ext cx="5754501" cy="1618451"/>
            </a:xfrm>
            <a:prstGeom prst="rect">
              <a:avLst/>
            </a:prstGeom>
            <a:noFill/>
            <a:ln>
              <a:noFill/>
            </a:ln>
          </p:spPr>
        </p:pic>
        <p:pic>
          <p:nvPicPr>
            <p:cNvPr id="380" name="Google Shape;380;p37"/>
            <p:cNvPicPr preferRelativeResize="0"/>
            <p:nvPr/>
          </p:nvPicPr>
          <p:blipFill>
            <a:blip r:embed="rId6">
              <a:alphaModFix amt="90000"/>
            </a:blip>
            <a:stretch>
              <a:fillRect/>
            </a:stretch>
          </p:blipFill>
          <p:spPr>
            <a:xfrm>
              <a:off x="5634067" y="-412827"/>
              <a:ext cx="3773307" cy="851202"/>
            </a:xfrm>
            <a:prstGeom prst="rect">
              <a:avLst/>
            </a:prstGeom>
            <a:noFill/>
            <a:ln>
              <a:noFill/>
            </a:ln>
          </p:spPr>
        </p:pic>
        <p:pic>
          <p:nvPicPr>
            <p:cNvPr id="381" name="Google Shape;381;p37"/>
            <p:cNvPicPr preferRelativeResize="0"/>
            <p:nvPr/>
          </p:nvPicPr>
          <p:blipFill>
            <a:blip r:embed="rId7">
              <a:alphaModFix amt="90000"/>
            </a:blip>
            <a:stretch>
              <a:fillRect/>
            </a:stretch>
          </p:blipFill>
          <p:spPr>
            <a:xfrm>
              <a:off x="286499" y="4797501"/>
              <a:ext cx="1481774" cy="183772"/>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17" name="Google Shape;17;p3"/>
          <p:cNvSpPr txBox="1">
            <a:spLocks noGrp="1"/>
          </p:cNvSpPr>
          <p:nvPr>
            <p:ph type="title"/>
          </p:nvPr>
        </p:nvSpPr>
        <p:spPr>
          <a:xfrm>
            <a:off x="1304075" y="2227563"/>
            <a:ext cx="51522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1304075" y="1167763"/>
            <a:ext cx="11460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txBox="1">
            <a:spLocks noGrp="1"/>
          </p:cNvSpPr>
          <p:nvPr>
            <p:ph type="subTitle" idx="1"/>
          </p:nvPr>
        </p:nvSpPr>
        <p:spPr>
          <a:xfrm>
            <a:off x="1304075" y="3056488"/>
            <a:ext cx="2332500" cy="6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 name="Google Shape;20;p3"/>
          <p:cNvGrpSpPr/>
          <p:nvPr/>
        </p:nvGrpSpPr>
        <p:grpSpPr>
          <a:xfrm>
            <a:off x="-478645" y="-2054854"/>
            <a:ext cx="6159299" cy="7776130"/>
            <a:chOff x="-478645" y="-2054854"/>
            <a:chExt cx="6159299" cy="7776130"/>
          </a:xfrm>
        </p:grpSpPr>
        <p:pic>
          <p:nvPicPr>
            <p:cNvPr id="21" name="Google Shape;21;p3"/>
            <p:cNvPicPr preferRelativeResize="0"/>
            <p:nvPr/>
          </p:nvPicPr>
          <p:blipFill>
            <a:blip r:embed="rId3">
              <a:alphaModFix amt="90000"/>
            </a:blip>
            <a:stretch>
              <a:fillRect/>
            </a:stretch>
          </p:blipFill>
          <p:spPr>
            <a:xfrm rot="-5400000">
              <a:off x="-2238609" y="-16450"/>
              <a:ext cx="4885484" cy="808675"/>
            </a:xfrm>
            <a:prstGeom prst="rect">
              <a:avLst/>
            </a:prstGeom>
            <a:noFill/>
            <a:ln>
              <a:noFill/>
            </a:ln>
          </p:spPr>
        </p:pic>
        <p:pic>
          <p:nvPicPr>
            <p:cNvPr id="22" name="Google Shape;22;p3"/>
            <p:cNvPicPr preferRelativeResize="0"/>
            <p:nvPr/>
          </p:nvPicPr>
          <p:blipFill>
            <a:blip r:embed="rId4">
              <a:alphaModFix amt="90000"/>
            </a:blip>
            <a:stretch>
              <a:fillRect/>
            </a:stretch>
          </p:blipFill>
          <p:spPr>
            <a:xfrm>
              <a:off x="-478645" y="4331825"/>
              <a:ext cx="6159299" cy="138945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pic>
        <p:nvPicPr>
          <p:cNvPr id="24" name="Google Shape;24;p4"/>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25" name="Google Shape;25;p4"/>
          <p:cNvSpPr txBox="1">
            <a:spLocks noGrp="1"/>
          </p:cNvSpPr>
          <p:nvPr>
            <p:ph type="title"/>
          </p:nvPr>
        </p:nvSpPr>
        <p:spPr>
          <a:xfrm>
            <a:off x="1653600" y="717588"/>
            <a:ext cx="5836800" cy="77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6" name="Google Shape;26;p4"/>
          <p:cNvSpPr txBox="1">
            <a:spLocks noGrp="1"/>
          </p:cNvSpPr>
          <p:nvPr>
            <p:ph type="body" idx="1"/>
          </p:nvPr>
        </p:nvSpPr>
        <p:spPr>
          <a:xfrm>
            <a:off x="1653600" y="1512562"/>
            <a:ext cx="5836800" cy="28263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7" name="Google Shape;27;p4"/>
          <p:cNvGrpSpPr/>
          <p:nvPr/>
        </p:nvGrpSpPr>
        <p:grpSpPr>
          <a:xfrm>
            <a:off x="-896945" y="-294048"/>
            <a:ext cx="10205494" cy="6365161"/>
            <a:chOff x="-896945" y="-294048"/>
            <a:chExt cx="10205494" cy="6365161"/>
          </a:xfrm>
        </p:grpSpPr>
        <p:pic>
          <p:nvPicPr>
            <p:cNvPr id="28" name="Google Shape;28;p4"/>
            <p:cNvPicPr preferRelativeResize="0"/>
            <p:nvPr/>
          </p:nvPicPr>
          <p:blipFill>
            <a:blip r:embed="rId3">
              <a:alphaModFix amt="90000"/>
            </a:blip>
            <a:stretch>
              <a:fillRect/>
            </a:stretch>
          </p:blipFill>
          <p:spPr>
            <a:xfrm rot="5400000">
              <a:off x="6617536" y="1632615"/>
              <a:ext cx="4617677" cy="764350"/>
            </a:xfrm>
            <a:prstGeom prst="rect">
              <a:avLst/>
            </a:prstGeom>
            <a:noFill/>
            <a:ln>
              <a:noFill/>
            </a:ln>
          </p:spPr>
        </p:pic>
        <p:pic>
          <p:nvPicPr>
            <p:cNvPr id="29" name="Google Shape;29;p4"/>
            <p:cNvPicPr preferRelativeResize="0"/>
            <p:nvPr/>
          </p:nvPicPr>
          <p:blipFill>
            <a:blip r:embed="rId4">
              <a:alphaModFix amt="90000"/>
            </a:blip>
            <a:stretch>
              <a:fillRect/>
            </a:stretch>
          </p:blipFill>
          <p:spPr>
            <a:xfrm rot="5400000">
              <a:off x="-2954396" y="2403488"/>
              <a:ext cx="5725076" cy="161017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pic>
        <p:nvPicPr>
          <p:cNvPr id="52" name="Google Shape;52;p7"/>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53" name="Google Shape;53;p7"/>
          <p:cNvSpPr txBox="1">
            <a:spLocks noGrp="1"/>
          </p:cNvSpPr>
          <p:nvPr>
            <p:ph type="title"/>
          </p:nvPr>
        </p:nvSpPr>
        <p:spPr>
          <a:xfrm>
            <a:off x="851150" y="1213075"/>
            <a:ext cx="4809600" cy="8454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4" name="Google Shape;54;p7"/>
          <p:cNvSpPr txBox="1">
            <a:spLocks noGrp="1"/>
          </p:cNvSpPr>
          <p:nvPr>
            <p:ph type="subTitle" idx="1"/>
          </p:nvPr>
        </p:nvSpPr>
        <p:spPr>
          <a:xfrm>
            <a:off x="851150" y="2037125"/>
            <a:ext cx="4809600" cy="189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pic>
        <p:nvPicPr>
          <p:cNvPr id="55" name="Google Shape;55;p7"/>
          <p:cNvPicPr preferRelativeResize="0"/>
          <p:nvPr/>
        </p:nvPicPr>
        <p:blipFill>
          <a:blip r:embed="rId3">
            <a:alphaModFix amt="90000"/>
          </a:blip>
          <a:stretch>
            <a:fillRect/>
          </a:stretch>
        </p:blipFill>
        <p:spPr>
          <a:xfrm flipH="1">
            <a:off x="-1808934" y="4403100"/>
            <a:ext cx="4885484" cy="8086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pic>
        <p:nvPicPr>
          <p:cNvPr id="57" name="Google Shape;57;p8"/>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58" name="Google Shape;58;p8"/>
          <p:cNvSpPr txBox="1">
            <a:spLocks noGrp="1"/>
          </p:cNvSpPr>
          <p:nvPr>
            <p:ph type="title"/>
          </p:nvPr>
        </p:nvSpPr>
        <p:spPr>
          <a:xfrm>
            <a:off x="1969350" y="2047650"/>
            <a:ext cx="5205300" cy="1048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9" name="Google Shape;59;p8"/>
          <p:cNvGrpSpPr/>
          <p:nvPr/>
        </p:nvGrpSpPr>
        <p:grpSpPr>
          <a:xfrm>
            <a:off x="-328174" y="-732647"/>
            <a:ext cx="11140704" cy="7187226"/>
            <a:chOff x="-328174" y="-732647"/>
            <a:chExt cx="11140704" cy="7187226"/>
          </a:xfrm>
        </p:grpSpPr>
        <p:pic>
          <p:nvPicPr>
            <p:cNvPr id="60" name="Google Shape;60;p8"/>
            <p:cNvPicPr preferRelativeResize="0"/>
            <p:nvPr/>
          </p:nvPicPr>
          <p:blipFill>
            <a:blip r:embed="rId3">
              <a:alphaModFix amt="90000"/>
            </a:blip>
            <a:stretch>
              <a:fillRect/>
            </a:stretch>
          </p:blipFill>
          <p:spPr>
            <a:xfrm rot="-5400000">
              <a:off x="-3326949" y="2266128"/>
              <a:ext cx="7187226" cy="1189675"/>
            </a:xfrm>
            <a:prstGeom prst="rect">
              <a:avLst/>
            </a:prstGeom>
            <a:noFill/>
            <a:ln>
              <a:noFill/>
            </a:ln>
          </p:spPr>
        </p:pic>
        <p:pic>
          <p:nvPicPr>
            <p:cNvPr id="61" name="Google Shape;61;p8"/>
            <p:cNvPicPr preferRelativeResize="0"/>
            <p:nvPr/>
          </p:nvPicPr>
          <p:blipFill>
            <a:blip r:embed="rId4">
              <a:alphaModFix amt="90000"/>
            </a:blip>
            <a:stretch>
              <a:fillRect/>
            </a:stretch>
          </p:blipFill>
          <p:spPr>
            <a:xfrm rot="10800000" flipH="1">
              <a:off x="5087454" y="4077763"/>
              <a:ext cx="5725076" cy="161017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pic>
        <p:nvPicPr>
          <p:cNvPr id="63" name="Google Shape;63;p9"/>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64" name="Google Shape;64;p9"/>
          <p:cNvSpPr txBox="1">
            <a:spLocks noGrp="1"/>
          </p:cNvSpPr>
          <p:nvPr>
            <p:ph type="title"/>
          </p:nvPr>
        </p:nvSpPr>
        <p:spPr>
          <a:xfrm>
            <a:off x="3897050" y="1606450"/>
            <a:ext cx="3736500" cy="126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000"/>
              <a:buNone/>
              <a:defRPr sz="600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5" name="Google Shape;65;p9"/>
          <p:cNvSpPr txBox="1">
            <a:spLocks noGrp="1"/>
          </p:cNvSpPr>
          <p:nvPr>
            <p:ph type="subTitle" idx="1"/>
          </p:nvPr>
        </p:nvSpPr>
        <p:spPr>
          <a:xfrm>
            <a:off x="3897050" y="2773550"/>
            <a:ext cx="3736500" cy="67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6" name="Google Shape;66;p9"/>
          <p:cNvPicPr preferRelativeResize="0"/>
          <p:nvPr/>
        </p:nvPicPr>
        <p:blipFill>
          <a:blip r:embed="rId3">
            <a:alphaModFix amt="90000"/>
          </a:blip>
          <a:stretch>
            <a:fillRect/>
          </a:stretch>
        </p:blipFill>
        <p:spPr>
          <a:xfrm>
            <a:off x="4769554" y="4141625"/>
            <a:ext cx="5725076" cy="16101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8"/>
        <p:cNvGrpSpPr/>
        <p:nvPr/>
      </p:nvGrpSpPr>
      <p:grpSpPr>
        <a:xfrm>
          <a:off x="0" y="0"/>
          <a:ext cx="0" cy="0"/>
          <a:chOff x="0" y="0"/>
          <a:chExt cx="0" cy="0"/>
        </a:xfrm>
      </p:grpSpPr>
      <p:pic>
        <p:nvPicPr>
          <p:cNvPr id="79" name="Google Shape;79;p13"/>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80" name="Google Shape;8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1" name="Google Shape;81;p13"/>
          <p:cNvSpPr txBox="1">
            <a:spLocks noGrp="1"/>
          </p:cNvSpPr>
          <p:nvPr>
            <p:ph type="subTitle" idx="1"/>
          </p:nvPr>
        </p:nvSpPr>
        <p:spPr>
          <a:xfrm>
            <a:off x="712725" y="21931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 name="Google Shape;82;p13"/>
          <p:cNvSpPr txBox="1">
            <a:spLocks noGrp="1"/>
          </p:cNvSpPr>
          <p:nvPr>
            <p:ph type="subTitle" idx="2"/>
          </p:nvPr>
        </p:nvSpPr>
        <p:spPr>
          <a:xfrm>
            <a:off x="3332850" y="21931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 name="Google Shape;83;p13"/>
          <p:cNvSpPr txBox="1">
            <a:spLocks noGrp="1"/>
          </p:cNvSpPr>
          <p:nvPr>
            <p:ph type="subTitle" idx="3"/>
          </p:nvPr>
        </p:nvSpPr>
        <p:spPr>
          <a:xfrm>
            <a:off x="712725" y="40075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4" name="Google Shape;84;p13"/>
          <p:cNvSpPr txBox="1">
            <a:spLocks noGrp="1"/>
          </p:cNvSpPr>
          <p:nvPr>
            <p:ph type="subTitle" idx="4"/>
          </p:nvPr>
        </p:nvSpPr>
        <p:spPr>
          <a:xfrm>
            <a:off x="3332850" y="40075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 name="Google Shape;85;p13"/>
          <p:cNvSpPr txBox="1">
            <a:spLocks noGrp="1"/>
          </p:cNvSpPr>
          <p:nvPr>
            <p:ph type="subTitle" idx="5"/>
          </p:nvPr>
        </p:nvSpPr>
        <p:spPr>
          <a:xfrm>
            <a:off x="5953050" y="21931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3"/>
          <p:cNvSpPr txBox="1">
            <a:spLocks noGrp="1"/>
          </p:cNvSpPr>
          <p:nvPr>
            <p:ph type="subTitle" idx="6"/>
          </p:nvPr>
        </p:nvSpPr>
        <p:spPr>
          <a:xfrm>
            <a:off x="5953050" y="40075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7" name="Google Shape;87;p13"/>
          <p:cNvSpPr txBox="1">
            <a:spLocks noGrp="1"/>
          </p:cNvSpPr>
          <p:nvPr>
            <p:ph type="title" idx="7" hasCustomPrompt="1"/>
          </p:nvPr>
        </p:nvSpPr>
        <p:spPr>
          <a:xfrm>
            <a:off x="1628165" y="13447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title" idx="8" hasCustomPrompt="1"/>
          </p:nvPr>
        </p:nvSpPr>
        <p:spPr>
          <a:xfrm>
            <a:off x="1628165"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title" idx="9" hasCustomPrompt="1"/>
          </p:nvPr>
        </p:nvSpPr>
        <p:spPr>
          <a:xfrm>
            <a:off x="4204650" y="13447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3"/>
          <p:cNvSpPr txBox="1">
            <a:spLocks noGrp="1"/>
          </p:cNvSpPr>
          <p:nvPr>
            <p:ph type="title" idx="13" hasCustomPrompt="1"/>
          </p:nvPr>
        </p:nvSpPr>
        <p:spPr>
          <a:xfrm>
            <a:off x="420465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title" idx="14" hasCustomPrompt="1"/>
          </p:nvPr>
        </p:nvSpPr>
        <p:spPr>
          <a:xfrm>
            <a:off x="6824850" y="13447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15" hasCustomPrompt="1"/>
          </p:nvPr>
        </p:nvSpPr>
        <p:spPr>
          <a:xfrm>
            <a:off x="682485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subTitle" idx="16"/>
          </p:nvPr>
        </p:nvSpPr>
        <p:spPr>
          <a:xfrm>
            <a:off x="712725" y="1904175"/>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4" name="Google Shape;94;p13"/>
          <p:cNvSpPr txBox="1">
            <a:spLocks noGrp="1"/>
          </p:cNvSpPr>
          <p:nvPr>
            <p:ph type="subTitle" idx="17"/>
          </p:nvPr>
        </p:nvSpPr>
        <p:spPr>
          <a:xfrm>
            <a:off x="3332850" y="1904175"/>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5" name="Google Shape;95;p13"/>
          <p:cNvSpPr txBox="1">
            <a:spLocks noGrp="1"/>
          </p:cNvSpPr>
          <p:nvPr>
            <p:ph type="subTitle" idx="18"/>
          </p:nvPr>
        </p:nvSpPr>
        <p:spPr>
          <a:xfrm>
            <a:off x="5953050" y="1904175"/>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6" name="Google Shape;96;p13"/>
          <p:cNvSpPr txBox="1">
            <a:spLocks noGrp="1"/>
          </p:cNvSpPr>
          <p:nvPr>
            <p:ph type="subTitle" idx="19"/>
          </p:nvPr>
        </p:nvSpPr>
        <p:spPr>
          <a:xfrm>
            <a:off x="712725" y="3718650"/>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7" name="Google Shape;97;p13"/>
          <p:cNvSpPr txBox="1">
            <a:spLocks noGrp="1"/>
          </p:cNvSpPr>
          <p:nvPr>
            <p:ph type="subTitle" idx="20"/>
          </p:nvPr>
        </p:nvSpPr>
        <p:spPr>
          <a:xfrm>
            <a:off x="3332850" y="3718650"/>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13"/>
          <p:cNvSpPr txBox="1">
            <a:spLocks noGrp="1"/>
          </p:cNvSpPr>
          <p:nvPr>
            <p:ph type="subTitle" idx="21"/>
          </p:nvPr>
        </p:nvSpPr>
        <p:spPr>
          <a:xfrm>
            <a:off x="5953050" y="3718650"/>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99" name="Google Shape;99;p13"/>
          <p:cNvGrpSpPr/>
          <p:nvPr/>
        </p:nvGrpSpPr>
        <p:grpSpPr>
          <a:xfrm>
            <a:off x="-1820183" y="-208700"/>
            <a:ext cx="12673307" cy="5873951"/>
            <a:chOff x="-1820183" y="-208700"/>
            <a:chExt cx="12673307" cy="5873951"/>
          </a:xfrm>
        </p:grpSpPr>
        <p:pic>
          <p:nvPicPr>
            <p:cNvPr id="100" name="Google Shape;100;p13"/>
            <p:cNvPicPr preferRelativeResize="0"/>
            <p:nvPr/>
          </p:nvPicPr>
          <p:blipFill>
            <a:blip r:embed="rId3">
              <a:alphaModFix amt="90000"/>
            </a:blip>
            <a:stretch>
              <a:fillRect/>
            </a:stretch>
          </p:blipFill>
          <p:spPr>
            <a:xfrm>
              <a:off x="-1820183" y="-208700"/>
              <a:ext cx="3773307" cy="1061238"/>
            </a:xfrm>
            <a:prstGeom prst="rect">
              <a:avLst/>
            </a:prstGeom>
            <a:noFill/>
            <a:ln>
              <a:noFill/>
            </a:ln>
          </p:spPr>
        </p:pic>
        <p:pic>
          <p:nvPicPr>
            <p:cNvPr id="101" name="Google Shape;101;p13"/>
            <p:cNvPicPr preferRelativeResize="0"/>
            <p:nvPr/>
          </p:nvPicPr>
          <p:blipFill>
            <a:blip r:embed="rId3">
              <a:alphaModFix amt="90000"/>
            </a:blip>
            <a:stretch>
              <a:fillRect/>
            </a:stretch>
          </p:blipFill>
          <p:spPr>
            <a:xfrm rot="10800000" flipH="1">
              <a:off x="7079817" y="4604012"/>
              <a:ext cx="3773307" cy="1061238"/>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2"/>
        <p:cNvGrpSpPr/>
        <p:nvPr/>
      </p:nvGrpSpPr>
      <p:grpSpPr>
        <a:xfrm>
          <a:off x="0" y="0"/>
          <a:ext cx="0" cy="0"/>
          <a:chOff x="0" y="0"/>
          <a:chExt cx="0" cy="0"/>
        </a:xfrm>
      </p:grpSpPr>
      <p:pic>
        <p:nvPicPr>
          <p:cNvPr id="103" name="Google Shape;103;p14"/>
          <p:cNvPicPr preferRelativeResize="0"/>
          <p:nvPr/>
        </p:nvPicPr>
        <p:blipFill>
          <a:blip r:embed="rId2">
            <a:alphaModFix amt="60000"/>
          </a:blip>
          <a:stretch>
            <a:fillRect/>
          </a:stretch>
        </p:blipFill>
        <p:spPr>
          <a:xfrm flipH="1">
            <a:off x="1354" y="0"/>
            <a:ext cx="9141289" cy="5141975"/>
          </a:xfrm>
          <a:prstGeom prst="rect">
            <a:avLst/>
          </a:prstGeom>
          <a:noFill/>
          <a:ln>
            <a:noFill/>
          </a:ln>
        </p:spPr>
      </p:pic>
      <p:grpSp>
        <p:nvGrpSpPr>
          <p:cNvPr id="104" name="Google Shape;104;p14"/>
          <p:cNvGrpSpPr/>
          <p:nvPr/>
        </p:nvGrpSpPr>
        <p:grpSpPr>
          <a:xfrm>
            <a:off x="-663028" y="-651537"/>
            <a:ext cx="11443777" cy="7527415"/>
            <a:chOff x="-663028" y="-651537"/>
            <a:chExt cx="11443777" cy="7527415"/>
          </a:xfrm>
        </p:grpSpPr>
        <p:pic>
          <p:nvPicPr>
            <p:cNvPr id="105" name="Google Shape;105;p14"/>
            <p:cNvPicPr preferRelativeResize="0"/>
            <p:nvPr/>
          </p:nvPicPr>
          <p:blipFill>
            <a:blip r:embed="rId3">
              <a:alphaModFix amt="90000"/>
            </a:blip>
            <a:stretch>
              <a:fillRect/>
            </a:stretch>
          </p:blipFill>
          <p:spPr>
            <a:xfrm>
              <a:off x="-663028" y="4455692"/>
              <a:ext cx="4026429" cy="2420186"/>
            </a:xfrm>
            <a:prstGeom prst="rect">
              <a:avLst/>
            </a:prstGeom>
            <a:noFill/>
            <a:ln>
              <a:noFill/>
            </a:ln>
          </p:spPr>
        </p:pic>
        <p:pic>
          <p:nvPicPr>
            <p:cNvPr id="106" name="Google Shape;106;p14"/>
            <p:cNvPicPr preferRelativeResize="0"/>
            <p:nvPr/>
          </p:nvPicPr>
          <p:blipFill>
            <a:blip r:embed="rId4">
              <a:alphaModFix amt="90000"/>
            </a:blip>
            <a:stretch>
              <a:fillRect/>
            </a:stretch>
          </p:blipFill>
          <p:spPr>
            <a:xfrm>
              <a:off x="1709454" y="-651537"/>
              <a:ext cx="5725076" cy="1610175"/>
            </a:xfrm>
            <a:prstGeom prst="rect">
              <a:avLst/>
            </a:prstGeom>
            <a:noFill/>
            <a:ln>
              <a:noFill/>
            </a:ln>
          </p:spPr>
        </p:pic>
        <p:pic>
          <p:nvPicPr>
            <p:cNvPr id="107" name="Google Shape;107;p14"/>
            <p:cNvPicPr preferRelativeResize="0"/>
            <p:nvPr/>
          </p:nvPicPr>
          <p:blipFill>
            <a:blip r:embed="rId5">
              <a:alphaModFix amt="90000"/>
            </a:blip>
            <a:stretch>
              <a:fillRect/>
            </a:stretch>
          </p:blipFill>
          <p:spPr>
            <a:xfrm>
              <a:off x="7007442" y="4421148"/>
              <a:ext cx="3773307" cy="851202"/>
            </a:xfrm>
            <a:prstGeom prst="rect">
              <a:avLst/>
            </a:prstGeom>
            <a:noFill/>
            <a:ln>
              <a:noFill/>
            </a:ln>
          </p:spPr>
        </p:pic>
      </p:grpSp>
      <p:sp>
        <p:nvSpPr>
          <p:cNvPr id="108" name="Google Shape;108;p14"/>
          <p:cNvSpPr txBox="1">
            <a:spLocks noGrp="1"/>
          </p:cNvSpPr>
          <p:nvPr>
            <p:ph type="title"/>
          </p:nvPr>
        </p:nvSpPr>
        <p:spPr>
          <a:xfrm>
            <a:off x="1995900" y="2634075"/>
            <a:ext cx="5152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14"/>
          <p:cNvSpPr txBox="1">
            <a:spLocks noGrp="1"/>
          </p:cNvSpPr>
          <p:nvPr>
            <p:ph type="title" idx="2" hasCustomPrompt="1"/>
          </p:nvPr>
        </p:nvSpPr>
        <p:spPr>
          <a:xfrm>
            <a:off x="3999000" y="1448475"/>
            <a:ext cx="11460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0" name="Google Shape;110;p14"/>
          <p:cNvSpPr txBox="1">
            <a:spLocks noGrp="1"/>
          </p:cNvSpPr>
          <p:nvPr>
            <p:ph type="subTitle" idx="1"/>
          </p:nvPr>
        </p:nvSpPr>
        <p:spPr>
          <a:xfrm>
            <a:off x="3405750" y="3564600"/>
            <a:ext cx="2332500" cy="6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1pPr>
            <a:lvl2pPr lvl="1"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2pPr>
            <a:lvl3pPr lvl="2"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3pPr>
            <a:lvl4pPr lvl="3"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4pPr>
            <a:lvl5pPr lvl="4"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5pPr>
            <a:lvl6pPr lvl="5"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6pPr>
            <a:lvl7pPr lvl="6"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7pPr>
            <a:lvl8pPr lvl="7"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8pPr>
            <a:lvl9pPr lvl="8"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59" r:id="rId8"/>
    <p:sldLayoutId id="2147483660" r:id="rId9"/>
    <p:sldLayoutId id="2147483665" r:id="rId10"/>
    <p:sldLayoutId id="2147483668" r:id="rId11"/>
    <p:sldLayoutId id="2147483675" r:id="rId12"/>
    <p:sldLayoutId id="2147483682" r:id="rId13"/>
    <p:sldLayoutId id="214748368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1"/>
          <p:cNvSpPr txBox="1">
            <a:spLocks noGrp="1"/>
          </p:cNvSpPr>
          <p:nvPr>
            <p:ph type="ctrTitle"/>
          </p:nvPr>
        </p:nvSpPr>
        <p:spPr>
          <a:xfrm>
            <a:off x="713225" y="777239"/>
            <a:ext cx="6035100" cy="242018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t>La </a:t>
            </a:r>
            <a:r>
              <a:rPr lang="en" sz="4800" dirty="0" err="1"/>
              <a:t>psychologie</a:t>
            </a:r>
            <a:r>
              <a:rPr lang="en" sz="4800" dirty="0"/>
              <a:t> des couleurs dans le marketing </a:t>
            </a:r>
            <a:endParaRPr sz="4800" dirty="0"/>
          </a:p>
        </p:txBody>
      </p:sp>
      <p:sp>
        <p:nvSpPr>
          <p:cNvPr id="393" name="Google Shape;393;p41"/>
          <p:cNvSpPr txBox="1">
            <a:spLocks noGrp="1"/>
          </p:cNvSpPr>
          <p:nvPr>
            <p:ph type="subTitle" idx="1"/>
          </p:nvPr>
        </p:nvSpPr>
        <p:spPr>
          <a:xfrm>
            <a:off x="5965675" y="3842075"/>
            <a:ext cx="2465100" cy="57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El </a:t>
            </a:r>
            <a:r>
              <a:rPr lang="en" dirty="0" err="1"/>
              <a:t>Oulaouchi</a:t>
            </a:r>
            <a:r>
              <a:rPr lang="en" dirty="0"/>
              <a:t> </a:t>
            </a:r>
            <a:r>
              <a:rPr lang="en" dirty="0" err="1"/>
              <a:t>Naïma</a:t>
            </a:r>
            <a:r>
              <a:rPr lang="en" dirty="0"/>
              <a:t> </a:t>
            </a:r>
          </a:p>
          <a:p>
            <a:pPr marL="0" lvl="0" indent="0" algn="r" rtl="0">
              <a:spcBef>
                <a:spcPts val="0"/>
              </a:spcBef>
              <a:spcAft>
                <a:spcPts val="0"/>
              </a:spcAft>
              <a:buNone/>
            </a:pPr>
            <a:r>
              <a:rPr lang="en" dirty="0" err="1"/>
              <a:t>Chakkani</a:t>
            </a:r>
            <a:r>
              <a:rPr lang="en" dirty="0"/>
              <a:t> Aymane</a:t>
            </a:r>
          </a:p>
          <a:p>
            <a:pPr marL="0" lvl="0" indent="0" algn="r" rtl="0">
              <a:spcBef>
                <a:spcPts val="0"/>
              </a:spcBef>
              <a:spcAft>
                <a:spcPts val="0"/>
              </a:spcAft>
              <a:buNone/>
            </a:pPr>
            <a:r>
              <a:rPr lang="en" dirty="0"/>
              <a:t>Dutoy Charline</a:t>
            </a:r>
            <a:endParaRPr dirty="0"/>
          </a:p>
        </p:txBody>
      </p:sp>
      <p:pic>
        <p:nvPicPr>
          <p:cNvPr id="394" name="Google Shape;394;p41"/>
          <p:cNvPicPr preferRelativeResize="0"/>
          <p:nvPr/>
        </p:nvPicPr>
        <p:blipFill>
          <a:blip r:embed="rId3">
            <a:alphaModFix amt="90000"/>
          </a:blip>
          <a:stretch>
            <a:fillRect/>
          </a:stretch>
        </p:blipFill>
        <p:spPr>
          <a:xfrm>
            <a:off x="-745846" y="3277913"/>
            <a:ext cx="5725076" cy="1610175"/>
          </a:xfrm>
          <a:prstGeom prst="rect">
            <a:avLst/>
          </a:prstGeom>
          <a:noFill/>
          <a:ln>
            <a:noFill/>
          </a:ln>
        </p:spPr>
      </p:pic>
      <p:pic>
        <p:nvPicPr>
          <p:cNvPr id="395" name="Google Shape;395;p41"/>
          <p:cNvPicPr preferRelativeResize="0"/>
          <p:nvPr/>
        </p:nvPicPr>
        <p:blipFill>
          <a:blip r:embed="rId4">
            <a:alphaModFix/>
          </a:blip>
          <a:stretch>
            <a:fillRect/>
          </a:stretch>
        </p:blipFill>
        <p:spPr>
          <a:xfrm>
            <a:off x="152912" y="109048"/>
            <a:ext cx="1481784" cy="376950"/>
          </a:xfrm>
          <a:prstGeom prst="rect">
            <a:avLst/>
          </a:prstGeom>
          <a:noFill/>
          <a:ln>
            <a:noFill/>
          </a:ln>
        </p:spPr>
      </p:pic>
      <p:pic>
        <p:nvPicPr>
          <p:cNvPr id="396" name="Google Shape;396;p41"/>
          <p:cNvPicPr preferRelativeResize="0"/>
          <p:nvPr/>
        </p:nvPicPr>
        <p:blipFill>
          <a:blip r:embed="rId5">
            <a:alphaModFix amt="90000"/>
          </a:blip>
          <a:stretch>
            <a:fillRect/>
          </a:stretch>
        </p:blipFill>
        <p:spPr>
          <a:xfrm>
            <a:off x="4593666" y="4604000"/>
            <a:ext cx="4885484" cy="808675"/>
          </a:xfrm>
          <a:prstGeom prst="rect">
            <a:avLst/>
          </a:prstGeom>
          <a:noFill/>
          <a:ln>
            <a:noFill/>
          </a:ln>
        </p:spPr>
      </p:pic>
      <p:pic>
        <p:nvPicPr>
          <p:cNvPr id="397" name="Google Shape;397;p41"/>
          <p:cNvPicPr preferRelativeResize="0"/>
          <p:nvPr/>
        </p:nvPicPr>
        <p:blipFill>
          <a:blip r:embed="rId6">
            <a:alphaModFix amt="90000"/>
          </a:blip>
          <a:stretch>
            <a:fillRect/>
          </a:stretch>
        </p:blipFill>
        <p:spPr>
          <a:xfrm>
            <a:off x="5886622" y="188417"/>
            <a:ext cx="4026429" cy="2420186"/>
          </a:xfrm>
          <a:prstGeom prst="rect">
            <a:avLst/>
          </a:prstGeom>
          <a:noFill/>
          <a:ln>
            <a:noFill/>
          </a:ln>
        </p:spPr>
      </p:pic>
      <p:pic>
        <p:nvPicPr>
          <p:cNvPr id="398" name="Google Shape;398;p41"/>
          <p:cNvPicPr preferRelativeResize="0"/>
          <p:nvPr/>
        </p:nvPicPr>
        <p:blipFill>
          <a:blip r:embed="rId7">
            <a:alphaModFix amt="88000"/>
          </a:blip>
          <a:stretch>
            <a:fillRect/>
          </a:stretch>
        </p:blipFill>
        <p:spPr>
          <a:xfrm>
            <a:off x="725631" y="2201907"/>
            <a:ext cx="2023352" cy="250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6" name="Google Shape;1220;p77">
            <a:extLst>
              <a:ext uri="{FF2B5EF4-FFF2-40B4-BE49-F238E27FC236}">
                <a16:creationId xmlns:a16="http://schemas.microsoft.com/office/drawing/2014/main" id="{7A4E68A9-8417-F7EA-974A-199EB516CC30}"/>
              </a:ext>
            </a:extLst>
          </p:cNvPr>
          <p:cNvPicPr preferRelativeResize="0"/>
          <p:nvPr/>
        </p:nvPicPr>
        <p:blipFill>
          <a:blip r:embed="rId3">
            <a:alphaModFix/>
          </a:blip>
          <a:stretch>
            <a:fillRect/>
          </a:stretch>
        </p:blipFill>
        <p:spPr>
          <a:xfrm>
            <a:off x="898317" y="1345460"/>
            <a:ext cx="2137651" cy="486405"/>
          </a:xfrm>
          <a:prstGeom prst="rect">
            <a:avLst/>
          </a:prstGeom>
          <a:noFill/>
          <a:ln>
            <a:noFill/>
          </a:ln>
        </p:spPr>
      </p:pic>
      <p:grpSp>
        <p:nvGrpSpPr>
          <p:cNvPr id="441" name="Google Shape;441;p44"/>
          <p:cNvGrpSpPr/>
          <p:nvPr/>
        </p:nvGrpSpPr>
        <p:grpSpPr>
          <a:xfrm>
            <a:off x="4434079" y="276713"/>
            <a:ext cx="5725076" cy="3886310"/>
            <a:chOff x="4434079" y="276713"/>
            <a:chExt cx="5725076" cy="3886310"/>
          </a:xfrm>
        </p:grpSpPr>
        <p:pic>
          <p:nvPicPr>
            <p:cNvPr id="442" name="Google Shape;442;p44"/>
            <p:cNvPicPr preferRelativeResize="0"/>
            <p:nvPr/>
          </p:nvPicPr>
          <p:blipFill>
            <a:blip r:embed="rId4">
              <a:alphaModFix amt="90000"/>
            </a:blip>
            <a:stretch>
              <a:fillRect/>
            </a:stretch>
          </p:blipFill>
          <p:spPr>
            <a:xfrm rot="10800000" flipH="1">
              <a:off x="4434079" y="276713"/>
              <a:ext cx="5725076" cy="1610175"/>
            </a:xfrm>
            <a:prstGeom prst="rect">
              <a:avLst/>
            </a:prstGeom>
            <a:noFill/>
            <a:ln>
              <a:noFill/>
            </a:ln>
          </p:spPr>
        </p:pic>
        <p:pic>
          <p:nvPicPr>
            <p:cNvPr id="443" name="Google Shape;443;p44"/>
            <p:cNvPicPr preferRelativeResize="0"/>
            <p:nvPr/>
          </p:nvPicPr>
          <p:blipFill>
            <a:blip r:embed="rId5">
              <a:alphaModFix amt="90000"/>
            </a:blip>
            <a:stretch>
              <a:fillRect/>
            </a:stretch>
          </p:blipFill>
          <p:spPr>
            <a:xfrm>
              <a:off x="6718000" y="3786073"/>
              <a:ext cx="1481784" cy="376950"/>
            </a:xfrm>
            <a:prstGeom prst="rect">
              <a:avLst/>
            </a:prstGeom>
            <a:noFill/>
            <a:ln>
              <a:noFill/>
            </a:ln>
          </p:spPr>
        </p:pic>
      </p:grpSp>
      <p:sp>
        <p:nvSpPr>
          <p:cNvPr id="438" name="Google Shape;438;p44"/>
          <p:cNvSpPr txBox="1">
            <a:spLocks noGrp="1"/>
          </p:cNvSpPr>
          <p:nvPr>
            <p:ph type="title"/>
          </p:nvPr>
        </p:nvSpPr>
        <p:spPr>
          <a:xfrm>
            <a:off x="2181949" y="1167763"/>
            <a:ext cx="51522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a:t>Conclusion</a:t>
            </a:r>
            <a:endParaRPr sz="4000" dirty="0"/>
          </a:p>
        </p:txBody>
      </p:sp>
      <p:sp>
        <p:nvSpPr>
          <p:cNvPr id="439" name="Google Shape;439;p44"/>
          <p:cNvSpPr txBox="1">
            <a:spLocks noGrp="1"/>
          </p:cNvSpPr>
          <p:nvPr>
            <p:ph type="title" idx="2"/>
          </p:nvPr>
        </p:nvSpPr>
        <p:spPr>
          <a:xfrm>
            <a:off x="1304075" y="1167763"/>
            <a:ext cx="1146000"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solidFill>
                  <a:schemeClr val="tx1"/>
                </a:solidFill>
              </a:rPr>
              <a:t>05</a:t>
            </a:r>
            <a:endParaRPr sz="4000" dirty="0">
              <a:solidFill>
                <a:schemeClr val="tx1"/>
              </a:solidFill>
            </a:endParaRPr>
          </a:p>
        </p:txBody>
      </p:sp>
      <p:sp>
        <p:nvSpPr>
          <p:cNvPr id="5" name="ZoneTexte 4">
            <a:extLst>
              <a:ext uri="{FF2B5EF4-FFF2-40B4-BE49-F238E27FC236}">
                <a16:creationId xmlns:a16="http://schemas.microsoft.com/office/drawing/2014/main" id="{8774F59D-3A0C-69EA-1EDA-5222EB1D7131}"/>
              </a:ext>
            </a:extLst>
          </p:cNvPr>
          <p:cNvSpPr txBox="1"/>
          <p:nvPr/>
        </p:nvSpPr>
        <p:spPr>
          <a:xfrm>
            <a:off x="1049100" y="1886889"/>
            <a:ext cx="6808076" cy="2031325"/>
          </a:xfrm>
          <a:prstGeom prst="rect">
            <a:avLst/>
          </a:prstGeom>
          <a:noFill/>
        </p:spPr>
        <p:txBody>
          <a:bodyPr wrap="square">
            <a:spAutoFit/>
          </a:bodyPr>
          <a:lstStyle/>
          <a:p>
            <a:pPr>
              <a:buNone/>
            </a:pPr>
            <a:r>
              <a:rPr lang="fr-BE" dirty="0">
                <a:solidFill>
                  <a:schemeClr val="tx1"/>
                </a:solidFill>
                <a:effectLst/>
                <a:latin typeface="Didact Gothic" pitchFamily="2" charset="0"/>
              </a:rPr>
              <a:t>En conclusion, les couleurs ne sont pas de simples éléments décoratifs, mais de véritables instruments qui influencent nos émotions, nos décisions d’achat, et même notre comportement. </a:t>
            </a:r>
          </a:p>
          <a:p>
            <a:pPr>
              <a:buNone/>
            </a:pPr>
            <a:endParaRPr lang="fr-BE" dirty="0">
              <a:solidFill>
                <a:schemeClr val="tx1"/>
              </a:solidFill>
              <a:latin typeface="Didact Gothic" pitchFamily="2" charset="0"/>
            </a:endParaRPr>
          </a:p>
          <a:p>
            <a:pPr>
              <a:buNone/>
            </a:pPr>
            <a:r>
              <a:rPr lang="fr-BE" dirty="0">
                <a:solidFill>
                  <a:schemeClr val="tx1"/>
                </a:solidFill>
                <a:effectLst/>
                <a:latin typeface="Didact Gothic" pitchFamily="2" charset="0"/>
              </a:rPr>
              <a:t>Que ce soit pour créer une atmosphère particulière, inciter à l’achat ou refléter des valeurs éthiques, les couleurs jouent un rôle fondamental dans la stratégie marketing des entreprises. </a:t>
            </a:r>
          </a:p>
          <a:p>
            <a:pPr>
              <a:buNone/>
            </a:pPr>
            <a:r>
              <a:rPr lang="fr-BE" dirty="0">
                <a:solidFill>
                  <a:schemeClr val="tx1"/>
                </a:solidFill>
                <a:effectLst/>
                <a:latin typeface="Didact Gothic" pitchFamily="2" charset="0"/>
              </a:rPr>
              <a:t>Comprendre l’impact des couleurs, c’est prendre conscience de la manière dont elles influencent nos choix quotidiens, souvent de façon inconsciente."</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4" name="Google Shape;1222;p77">
            <a:extLst>
              <a:ext uri="{FF2B5EF4-FFF2-40B4-BE49-F238E27FC236}">
                <a16:creationId xmlns:a16="http://schemas.microsoft.com/office/drawing/2014/main" id="{51B9AB8A-926E-FBD6-45ED-F7246BE1D56E}"/>
              </a:ext>
            </a:extLst>
          </p:cNvPr>
          <p:cNvPicPr preferRelativeResize="0"/>
          <p:nvPr/>
        </p:nvPicPr>
        <p:blipFill>
          <a:blip r:embed="rId3">
            <a:alphaModFix/>
          </a:blip>
          <a:stretch>
            <a:fillRect/>
          </a:stretch>
        </p:blipFill>
        <p:spPr>
          <a:xfrm>
            <a:off x="1734587" y="1302776"/>
            <a:ext cx="1903898" cy="1048609"/>
          </a:xfrm>
          <a:prstGeom prst="rect">
            <a:avLst/>
          </a:prstGeom>
          <a:noFill/>
          <a:ln>
            <a:noFill/>
          </a:ln>
        </p:spPr>
      </p:pic>
      <p:sp>
        <p:nvSpPr>
          <p:cNvPr id="686" name="Google Shape;686;p64"/>
          <p:cNvSpPr txBox="1">
            <a:spLocks noGrp="1"/>
          </p:cNvSpPr>
          <p:nvPr>
            <p:ph type="title"/>
          </p:nvPr>
        </p:nvSpPr>
        <p:spPr>
          <a:xfrm>
            <a:off x="1734587" y="1740444"/>
            <a:ext cx="4571619" cy="75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06 Question ouverte</a:t>
            </a:r>
            <a:endParaRPr dirty="0"/>
          </a:p>
        </p:txBody>
      </p:sp>
      <p:sp>
        <p:nvSpPr>
          <p:cNvPr id="3" name="ZoneTexte 2">
            <a:extLst>
              <a:ext uri="{FF2B5EF4-FFF2-40B4-BE49-F238E27FC236}">
                <a16:creationId xmlns:a16="http://schemas.microsoft.com/office/drawing/2014/main" id="{9FD6F7FB-0094-CE9F-A331-3BF8807B76F2}"/>
              </a:ext>
            </a:extLst>
          </p:cNvPr>
          <p:cNvSpPr txBox="1"/>
          <p:nvPr/>
        </p:nvSpPr>
        <p:spPr>
          <a:xfrm>
            <a:off x="1177159" y="2499444"/>
            <a:ext cx="6989379" cy="523220"/>
          </a:xfrm>
          <a:prstGeom prst="rect">
            <a:avLst/>
          </a:prstGeom>
          <a:noFill/>
        </p:spPr>
        <p:txBody>
          <a:bodyPr wrap="square">
            <a:spAutoFit/>
          </a:bodyPr>
          <a:lstStyle/>
          <a:p>
            <a:pPr>
              <a:buNone/>
            </a:pPr>
            <a:r>
              <a:rPr lang="fr-BE" i="1" dirty="0">
                <a:solidFill>
                  <a:schemeClr val="tx1"/>
                </a:solidFill>
                <a:effectLst/>
                <a:latin typeface="Didact Gothic" pitchFamily="2" charset="0"/>
              </a:rPr>
              <a:t>"En réfléchissant à vos propres achats récents, avez-vous déjà remarqué si la couleur d’un</a:t>
            </a:r>
            <a:r>
              <a:rPr lang="fr-BE" i="1" dirty="0">
                <a:solidFill>
                  <a:schemeClr val="tx1"/>
                </a:solidFill>
                <a:latin typeface="Didact Gothic" pitchFamily="2" charset="0"/>
              </a:rPr>
              <a:t> </a:t>
            </a:r>
            <a:r>
              <a:rPr lang="fr-BE" i="1" dirty="0">
                <a:solidFill>
                  <a:schemeClr val="tx1"/>
                </a:solidFill>
                <a:effectLst/>
                <a:latin typeface="Didact Gothic" pitchFamily="2" charset="0"/>
              </a:rPr>
              <a:t>produit a influencé votre décision d'achat ? Si oui, comment ?"</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9EB50DC0-6F11-CBD8-53FE-6006DC91C5BF}"/>
              </a:ext>
            </a:extLst>
          </p:cNvPr>
          <p:cNvSpPr txBox="1"/>
          <p:nvPr/>
        </p:nvSpPr>
        <p:spPr>
          <a:xfrm>
            <a:off x="964325" y="2217807"/>
            <a:ext cx="6245772" cy="707886"/>
          </a:xfrm>
          <a:prstGeom prst="rect">
            <a:avLst/>
          </a:prstGeom>
          <a:noFill/>
        </p:spPr>
        <p:txBody>
          <a:bodyPr wrap="square">
            <a:spAutoFit/>
          </a:bodyPr>
          <a:lstStyle/>
          <a:p>
            <a:r>
              <a:rPr lang="en" sz="4000" dirty="0">
                <a:solidFill>
                  <a:srgbClr val="224D71"/>
                </a:solidFill>
                <a:latin typeface="Freehand"/>
                <a:cs typeface="Freehand"/>
                <a:sym typeface="Freehand"/>
              </a:rPr>
              <a:t>Merci pour </a:t>
            </a:r>
            <a:r>
              <a:rPr lang="en" sz="4000" dirty="0" err="1">
                <a:solidFill>
                  <a:srgbClr val="224D71"/>
                </a:solidFill>
                <a:latin typeface="Freehand"/>
                <a:cs typeface="Freehand"/>
                <a:sym typeface="Freehand"/>
              </a:rPr>
              <a:t>votre</a:t>
            </a:r>
            <a:r>
              <a:rPr lang="en" sz="4000" dirty="0">
                <a:solidFill>
                  <a:srgbClr val="224D71"/>
                </a:solidFill>
                <a:latin typeface="Freehand"/>
                <a:cs typeface="Freehand"/>
                <a:sym typeface="Freehand"/>
              </a:rPr>
              <a:t> attention!</a:t>
            </a:r>
            <a:endParaRPr lang="fr-FR" dirty="0"/>
          </a:p>
        </p:txBody>
      </p:sp>
    </p:spTree>
    <p:extLst>
      <p:ext uri="{BB962C8B-B14F-4D97-AF65-F5344CB8AC3E}">
        <p14:creationId xmlns:p14="http://schemas.microsoft.com/office/powerpoint/2010/main" val="201031921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43"/>
          <p:cNvPicPr preferRelativeResize="0"/>
          <p:nvPr/>
        </p:nvPicPr>
        <p:blipFill>
          <a:blip r:embed="rId3">
            <a:alphaModFix amt="90000"/>
          </a:blip>
          <a:stretch>
            <a:fillRect/>
          </a:stretch>
        </p:blipFill>
        <p:spPr>
          <a:xfrm rot="9164875">
            <a:off x="7165427" y="2850474"/>
            <a:ext cx="656321" cy="394498"/>
          </a:xfrm>
          <a:prstGeom prst="rect">
            <a:avLst/>
          </a:prstGeom>
          <a:noFill/>
          <a:ln>
            <a:noFill/>
          </a:ln>
        </p:spPr>
      </p:pic>
      <p:pic>
        <p:nvPicPr>
          <p:cNvPr id="413" name="Google Shape;413;p43"/>
          <p:cNvPicPr preferRelativeResize="0"/>
          <p:nvPr/>
        </p:nvPicPr>
        <p:blipFill>
          <a:blip r:embed="rId3">
            <a:alphaModFix amt="90000"/>
          </a:blip>
          <a:stretch>
            <a:fillRect/>
          </a:stretch>
        </p:blipFill>
        <p:spPr>
          <a:xfrm>
            <a:off x="1471651" y="1264449"/>
            <a:ext cx="656323" cy="394499"/>
          </a:xfrm>
          <a:prstGeom prst="rect">
            <a:avLst/>
          </a:prstGeom>
          <a:noFill/>
          <a:ln>
            <a:noFill/>
          </a:ln>
        </p:spPr>
      </p:pic>
      <p:sp>
        <p:nvSpPr>
          <p:cNvPr id="414" name="Google Shape;414;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err="1"/>
              <a:t>Sommaire</a:t>
            </a:r>
            <a:endParaRPr dirty="0"/>
          </a:p>
        </p:txBody>
      </p:sp>
      <p:sp>
        <p:nvSpPr>
          <p:cNvPr id="415" name="Google Shape;415;p43"/>
          <p:cNvSpPr txBox="1">
            <a:spLocks noGrp="1"/>
          </p:cNvSpPr>
          <p:nvPr>
            <p:ph type="subTitle" idx="3"/>
          </p:nvPr>
        </p:nvSpPr>
        <p:spPr>
          <a:xfrm>
            <a:off x="712725" y="4233284"/>
            <a:ext cx="2478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BE" dirty="0">
                <a:solidFill>
                  <a:schemeClr val="tx1"/>
                </a:solidFill>
              </a:rPr>
              <a:t>U</a:t>
            </a:r>
            <a:r>
              <a:rPr lang="en" dirty="0">
                <a:solidFill>
                  <a:schemeClr val="tx1"/>
                </a:solidFill>
              </a:rPr>
              <a:t>n </a:t>
            </a:r>
            <a:r>
              <a:rPr lang="en" dirty="0" err="1">
                <a:solidFill>
                  <a:schemeClr val="tx1"/>
                </a:solidFill>
              </a:rPr>
              <a:t>outil</a:t>
            </a:r>
            <a:r>
              <a:rPr lang="en" dirty="0">
                <a:solidFill>
                  <a:schemeClr val="tx1"/>
                </a:solidFill>
              </a:rPr>
              <a:t> qui </a:t>
            </a:r>
            <a:r>
              <a:rPr lang="en" dirty="0" err="1">
                <a:solidFill>
                  <a:schemeClr val="tx1"/>
                </a:solidFill>
              </a:rPr>
              <a:t>varie</a:t>
            </a:r>
            <a:r>
              <a:rPr lang="en" dirty="0">
                <a:solidFill>
                  <a:schemeClr val="tx1"/>
                </a:solidFill>
              </a:rPr>
              <a:t> </a:t>
            </a:r>
            <a:r>
              <a:rPr lang="en" dirty="0" err="1">
                <a:solidFill>
                  <a:schemeClr val="tx1"/>
                </a:solidFill>
              </a:rPr>
              <a:t>selon</a:t>
            </a:r>
            <a:r>
              <a:rPr lang="en" dirty="0">
                <a:solidFill>
                  <a:schemeClr val="tx1"/>
                </a:solidFill>
              </a:rPr>
              <a:t> les cultures</a:t>
            </a:r>
            <a:endParaRPr dirty="0">
              <a:solidFill>
                <a:schemeClr val="tx1"/>
              </a:solidFill>
            </a:endParaRPr>
          </a:p>
        </p:txBody>
      </p:sp>
      <p:sp>
        <p:nvSpPr>
          <p:cNvPr id="421" name="Google Shape;421;p43"/>
          <p:cNvSpPr txBox="1">
            <a:spLocks noGrp="1"/>
          </p:cNvSpPr>
          <p:nvPr>
            <p:ph type="title" idx="7"/>
          </p:nvPr>
        </p:nvSpPr>
        <p:spPr>
          <a:xfrm>
            <a:off x="1628165" y="134478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22" name="Google Shape;422;p43"/>
          <p:cNvSpPr txBox="1">
            <a:spLocks noGrp="1"/>
          </p:cNvSpPr>
          <p:nvPr>
            <p:ph type="title" idx="8"/>
          </p:nvPr>
        </p:nvSpPr>
        <p:spPr>
          <a:xfrm>
            <a:off x="1628165" y="315919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423" name="Google Shape;423;p43"/>
          <p:cNvSpPr txBox="1">
            <a:spLocks noGrp="1"/>
          </p:cNvSpPr>
          <p:nvPr>
            <p:ph type="title" idx="9"/>
          </p:nvPr>
        </p:nvSpPr>
        <p:spPr>
          <a:xfrm>
            <a:off x="4204650" y="134478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24" name="Google Shape;424;p43"/>
          <p:cNvSpPr txBox="1">
            <a:spLocks noGrp="1"/>
          </p:cNvSpPr>
          <p:nvPr>
            <p:ph type="title" idx="13"/>
          </p:nvPr>
        </p:nvSpPr>
        <p:spPr>
          <a:xfrm>
            <a:off x="4204650" y="315919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425" name="Google Shape;425;p43"/>
          <p:cNvSpPr txBox="1">
            <a:spLocks noGrp="1"/>
          </p:cNvSpPr>
          <p:nvPr>
            <p:ph type="title" idx="14"/>
          </p:nvPr>
        </p:nvSpPr>
        <p:spPr>
          <a:xfrm>
            <a:off x="6824850" y="134478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26" name="Google Shape;426;p43"/>
          <p:cNvSpPr txBox="1">
            <a:spLocks noGrp="1"/>
          </p:cNvSpPr>
          <p:nvPr>
            <p:ph type="title" idx="15"/>
          </p:nvPr>
        </p:nvSpPr>
        <p:spPr>
          <a:xfrm>
            <a:off x="6824850" y="315919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427" name="Google Shape;427;p43"/>
          <p:cNvSpPr txBox="1">
            <a:spLocks noGrp="1"/>
          </p:cNvSpPr>
          <p:nvPr>
            <p:ph type="subTitle" idx="16"/>
          </p:nvPr>
        </p:nvSpPr>
        <p:spPr>
          <a:xfrm>
            <a:off x="712725" y="1904175"/>
            <a:ext cx="2478300" cy="394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a:t>Introduction</a:t>
            </a:r>
            <a:endParaRPr dirty="0"/>
          </a:p>
        </p:txBody>
      </p:sp>
      <p:sp>
        <p:nvSpPr>
          <p:cNvPr id="428" name="Google Shape;428;p43"/>
          <p:cNvSpPr txBox="1">
            <a:spLocks noGrp="1"/>
          </p:cNvSpPr>
          <p:nvPr>
            <p:ph type="subTitle" idx="17"/>
          </p:nvPr>
        </p:nvSpPr>
        <p:spPr>
          <a:xfrm>
            <a:off x="3332850" y="1904174"/>
            <a:ext cx="2478300" cy="57269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La </a:t>
            </a:r>
            <a:r>
              <a:rPr lang="en" dirty="0" err="1"/>
              <a:t>psychologie</a:t>
            </a:r>
            <a:r>
              <a:rPr lang="en" dirty="0"/>
              <a:t> des couleurs</a:t>
            </a:r>
            <a:endParaRPr dirty="0"/>
          </a:p>
        </p:txBody>
      </p:sp>
      <p:sp>
        <p:nvSpPr>
          <p:cNvPr id="429" name="Google Shape;429;p43"/>
          <p:cNvSpPr txBox="1">
            <a:spLocks noGrp="1"/>
          </p:cNvSpPr>
          <p:nvPr>
            <p:ph type="subTitle" idx="18"/>
          </p:nvPr>
        </p:nvSpPr>
        <p:spPr>
          <a:xfrm>
            <a:off x="5953050" y="1904175"/>
            <a:ext cx="2478300" cy="81792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err="1"/>
              <a:t>L’utili</a:t>
            </a:r>
            <a:r>
              <a:rPr lang="fr-BE" dirty="0"/>
              <a:t>s</a:t>
            </a:r>
            <a:r>
              <a:rPr lang="en" dirty="0" err="1"/>
              <a:t>ation</a:t>
            </a:r>
            <a:r>
              <a:rPr lang="en" dirty="0"/>
              <a:t> </a:t>
            </a:r>
            <a:r>
              <a:rPr lang="en" dirty="0" err="1"/>
              <a:t>stratégique</a:t>
            </a:r>
            <a:r>
              <a:rPr lang="en" dirty="0"/>
              <a:t> des couleurs </a:t>
            </a:r>
            <a:r>
              <a:rPr lang="en" dirty="0" err="1"/>
              <a:t>en</a:t>
            </a:r>
            <a:r>
              <a:rPr lang="en" dirty="0"/>
              <a:t> marketing</a:t>
            </a:r>
            <a:endParaRPr dirty="0"/>
          </a:p>
        </p:txBody>
      </p:sp>
      <p:sp>
        <p:nvSpPr>
          <p:cNvPr id="430" name="Google Shape;430;p43"/>
          <p:cNvSpPr txBox="1">
            <a:spLocks noGrp="1"/>
          </p:cNvSpPr>
          <p:nvPr>
            <p:ph type="subTitle" idx="19"/>
          </p:nvPr>
        </p:nvSpPr>
        <p:spPr>
          <a:xfrm>
            <a:off x="712725" y="3718650"/>
            <a:ext cx="2478300" cy="66416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La perception des couleurs</a:t>
            </a:r>
            <a:endParaRPr dirty="0"/>
          </a:p>
        </p:txBody>
      </p:sp>
      <p:sp>
        <p:nvSpPr>
          <p:cNvPr id="431" name="Google Shape;431;p43"/>
          <p:cNvSpPr txBox="1">
            <a:spLocks noGrp="1"/>
          </p:cNvSpPr>
          <p:nvPr>
            <p:ph type="subTitle" idx="20"/>
          </p:nvPr>
        </p:nvSpPr>
        <p:spPr>
          <a:xfrm>
            <a:off x="3332850" y="3718650"/>
            <a:ext cx="24783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Conclusion</a:t>
            </a:r>
            <a:endParaRPr dirty="0"/>
          </a:p>
        </p:txBody>
      </p:sp>
      <p:sp>
        <p:nvSpPr>
          <p:cNvPr id="432" name="Google Shape;432;p43"/>
          <p:cNvSpPr txBox="1">
            <a:spLocks noGrp="1"/>
          </p:cNvSpPr>
          <p:nvPr>
            <p:ph type="subTitle" idx="21"/>
          </p:nvPr>
        </p:nvSpPr>
        <p:spPr>
          <a:xfrm>
            <a:off x="5953050" y="3718650"/>
            <a:ext cx="24783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Question ouverte</a:t>
            </a:r>
            <a:endParaRPr dirty="0"/>
          </a:p>
        </p:txBody>
      </p:sp>
      <p:sp>
        <p:nvSpPr>
          <p:cNvPr id="8" name="Google Shape;418;p43">
            <a:extLst>
              <a:ext uri="{FF2B5EF4-FFF2-40B4-BE49-F238E27FC236}">
                <a16:creationId xmlns:a16="http://schemas.microsoft.com/office/drawing/2014/main" id="{4670B789-3CE2-D763-A3FF-7847587194C8}"/>
              </a:ext>
            </a:extLst>
          </p:cNvPr>
          <p:cNvSpPr txBox="1">
            <a:spLocks/>
          </p:cNvSpPr>
          <p:nvPr/>
        </p:nvSpPr>
        <p:spPr>
          <a:xfrm>
            <a:off x="3332850" y="2435751"/>
            <a:ext cx="24783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160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160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160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160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160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160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1600"/>
              </a:spcBef>
              <a:spcAft>
                <a:spcPts val="160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r>
              <a:rPr lang="fr-BE" dirty="0"/>
              <a:t>Un déclencheur émotionnel inconscient</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6" name="Google Shape;437;p44">
            <a:extLst>
              <a:ext uri="{FF2B5EF4-FFF2-40B4-BE49-F238E27FC236}">
                <a16:creationId xmlns:a16="http://schemas.microsoft.com/office/drawing/2014/main" id="{5BDC9139-64F1-DBF5-97C6-4ACECA25DE79}"/>
              </a:ext>
            </a:extLst>
          </p:cNvPr>
          <p:cNvPicPr preferRelativeResize="0"/>
          <p:nvPr/>
        </p:nvPicPr>
        <p:blipFill>
          <a:blip r:embed="rId3">
            <a:alphaModFix amt="90000"/>
          </a:blip>
          <a:stretch>
            <a:fillRect/>
          </a:stretch>
        </p:blipFill>
        <p:spPr>
          <a:xfrm>
            <a:off x="2728413" y="397063"/>
            <a:ext cx="1005399" cy="604326"/>
          </a:xfrm>
          <a:prstGeom prst="rect">
            <a:avLst/>
          </a:prstGeom>
          <a:noFill/>
          <a:ln>
            <a:noFill/>
          </a:ln>
        </p:spPr>
      </p:pic>
      <p:sp>
        <p:nvSpPr>
          <p:cNvPr id="458" name="Google Shape;458;p46"/>
          <p:cNvSpPr txBox="1">
            <a:spLocks noGrp="1"/>
          </p:cNvSpPr>
          <p:nvPr>
            <p:ph type="title"/>
          </p:nvPr>
        </p:nvSpPr>
        <p:spPr>
          <a:xfrm>
            <a:off x="1653600" y="397063"/>
            <a:ext cx="5836800" cy="770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fr-FR" noProof="1">
                <a:solidFill>
                  <a:schemeClr val="tx1"/>
                </a:solidFill>
              </a:rPr>
              <a:t>01 Introduction</a:t>
            </a:r>
          </a:p>
        </p:txBody>
      </p:sp>
      <p:sp>
        <p:nvSpPr>
          <p:cNvPr id="9" name="ZoneTexte 8">
            <a:extLst>
              <a:ext uri="{FF2B5EF4-FFF2-40B4-BE49-F238E27FC236}">
                <a16:creationId xmlns:a16="http://schemas.microsoft.com/office/drawing/2014/main" id="{4F9901B0-B0F0-A0C8-CD10-662244A8FE41}"/>
              </a:ext>
            </a:extLst>
          </p:cNvPr>
          <p:cNvSpPr txBox="1"/>
          <p:nvPr/>
        </p:nvSpPr>
        <p:spPr>
          <a:xfrm>
            <a:off x="1692164" y="1284981"/>
            <a:ext cx="5759669" cy="1169551"/>
          </a:xfrm>
          <a:prstGeom prst="rect">
            <a:avLst/>
          </a:prstGeom>
          <a:noFill/>
        </p:spPr>
        <p:txBody>
          <a:bodyPr wrap="square">
            <a:spAutoFit/>
          </a:bodyPr>
          <a:lstStyle/>
          <a:p>
            <a:pPr algn="just">
              <a:buNone/>
            </a:pPr>
            <a:r>
              <a:rPr lang="fr-BE" dirty="0">
                <a:solidFill>
                  <a:schemeClr val="tx1"/>
                </a:solidFill>
                <a:effectLst/>
                <a:latin typeface="Didact Gothic" pitchFamily="2" charset="0"/>
              </a:rPr>
              <a:t>Les couleurs nous entourent constamment, dans la publicité, les réseaux sociaux, les magasins… Mais avons-nous réellement conscience de leur pouvoir ? Aujourd'hui, nous allons nous poser la question suivante : « Les couleurs sont-elles de simples éléments esthétiques ou de véritables outils de persuasion ? »</a:t>
            </a:r>
          </a:p>
        </p:txBody>
      </p:sp>
      <p:sp>
        <p:nvSpPr>
          <p:cNvPr id="13" name="ZoneTexte 12">
            <a:extLst>
              <a:ext uri="{FF2B5EF4-FFF2-40B4-BE49-F238E27FC236}">
                <a16:creationId xmlns:a16="http://schemas.microsoft.com/office/drawing/2014/main" id="{830CE71E-39F9-2454-CE9B-CEDD384EBB92}"/>
              </a:ext>
            </a:extLst>
          </p:cNvPr>
          <p:cNvSpPr txBox="1"/>
          <p:nvPr/>
        </p:nvSpPr>
        <p:spPr>
          <a:xfrm>
            <a:off x="1653600" y="2904412"/>
            <a:ext cx="5108028" cy="954107"/>
          </a:xfrm>
          <a:prstGeom prst="rect">
            <a:avLst/>
          </a:prstGeom>
          <a:noFill/>
        </p:spPr>
        <p:txBody>
          <a:bodyPr wrap="square">
            <a:spAutoFit/>
          </a:bodyPr>
          <a:lstStyle/>
          <a:p>
            <a:pPr algn="just">
              <a:buNone/>
            </a:pPr>
            <a:r>
              <a:rPr lang="fr-BE" b="1" dirty="0">
                <a:solidFill>
                  <a:schemeClr val="tx1"/>
                </a:solidFill>
                <a:latin typeface="Didact Gothic" pitchFamily="2" charset="0"/>
              </a:rPr>
              <a:t>Présentation du plan:</a:t>
            </a:r>
          </a:p>
          <a:p>
            <a:pPr algn="just">
              <a:buFont typeface="Courier New" panose="02070309020205020404" pitchFamily="49" charset="0"/>
              <a:buChar char="o"/>
            </a:pPr>
            <a:r>
              <a:rPr lang="fr-BE" dirty="0">
                <a:solidFill>
                  <a:schemeClr val="tx1"/>
                </a:solidFill>
                <a:latin typeface="Didact Gothic" pitchFamily="2" charset="0"/>
              </a:rPr>
              <a:t>Psychologie des couleurs</a:t>
            </a:r>
          </a:p>
          <a:p>
            <a:pPr algn="just">
              <a:buFont typeface="Courier New" panose="02070309020205020404" pitchFamily="49" charset="0"/>
              <a:buChar char="o"/>
            </a:pPr>
            <a:r>
              <a:rPr lang="fr-BE" dirty="0">
                <a:solidFill>
                  <a:schemeClr val="tx1"/>
                </a:solidFill>
                <a:latin typeface="Didact Gothic" pitchFamily="2" charset="0"/>
              </a:rPr>
              <a:t>Stratégie marketing</a:t>
            </a:r>
          </a:p>
          <a:p>
            <a:pPr algn="just">
              <a:buFont typeface="Courier New" panose="02070309020205020404" pitchFamily="49" charset="0"/>
              <a:buChar char="o"/>
            </a:pPr>
            <a:r>
              <a:rPr lang="fr-BE" dirty="0">
                <a:solidFill>
                  <a:schemeClr val="tx1"/>
                </a:solidFill>
                <a:latin typeface="Didact Gothic" pitchFamily="2" charset="0"/>
              </a:rPr>
              <a:t>Perception culturelle</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2" name="Google Shape;1216;p77">
            <a:extLst>
              <a:ext uri="{FF2B5EF4-FFF2-40B4-BE49-F238E27FC236}">
                <a16:creationId xmlns:a16="http://schemas.microsoft.com/office/drawing/2014/main" id="{08E0F143-7C29-2F93-EB77-4434D961A743}"/>
              </a:ext>
            </a:extLst>
          </p:cNvPr>
          <p:cNvPicPr preferRelativeResize="0"/>
          <p:nvPr/>
        </p:nvPicPr>
        <p:blipFill>
          <a:blip r:embed="rId3">
            <a:alphaModFix/>
          </a:blip>
          <a:stretch>
            <a:fillRect/>
          </a:stretch>
        </p:blipFill>
        <p:spPr>
          <a:xfrm>
            <a:off x="1328499" y="40504"/>
            <a:ext cx="1659500" cy="755970"/>
          </a:xfrm>
          <a:prstGeom prst="rect">
            <a:avLst/>
          </a:prstGeom>
          <a:noFill/>
          <a:ln>
            <a:noFill/>
          </a:ln>
        </p:spPr>
      </p:pic>
      <p:sp>
        <p:nvSpPr>
          <p:cNvPr id="472" name="Google Shape;472;p48"/>
          <p:cNvSpPr txBox="1">
            <a:spLocks noGrp="1"/>
          </p:cNvSpPr>
          <p:nvPr>
            <p:ph type="title"/>
          </p:nvPr>
        </p:nvSpPr>
        <p:spPr>
          <a:xfrm>
            <a:off x="719997" y="6626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 </a:t>
            </a:r>
            <a:r>
              <a:rPr lang="en" dirty="0" err="1"/>
              <a:t>Psychologie</a:t>
            </a:r>
            <a:r>
              <a:rPr lang="en" dirty="0"/>
              <a:t> des couleurs</a:t>
            </a:r>
            <a:endParaRPr dirty="0"/>
          </a:p>
        </p:txBody>
      </p:sp>
      <p:sp>
        <p:nvSpPr>
          <p:cNvPr id="474" name="Google Shape;474;p48"/>
          <p:cNvSpPr txBox="1">
            <a:spLocks noGrp="1"/>
          </p:cNvSpPr>
          <p:nvPr>
            <p:ph type="subTitle" idx="2"/>
          </p:nvPr>
        </p:nvSpPr>
        <p:spPr>
          <a:xfrm>
            <a:off x="719998" y="2907661"/>
            <a:ext cx="7703999" cy="1103587"/>
          </a:xfrm>
          <a:prstGeom prst="rect">
            <a:avLst/>
          </a:prstGeom>
        </p:spPr>
        <p:txBody>
          <a:bodyPr spcFirstLastPara="1" wrap="square" lIns="91425" tIns="91425" rIns="91425" bIns="91425" anchor="t" anchorCtr="0">
            <a:noAutofit/>
          </a:bodyPr>
          <a:lstStyle/>
          <a:p>
            <a:pPr algn="l">
              <a:buNone/>
            </a:pPr>
            <a:endParaRPr lang="fr-BE" dirty="0">
              <a:solidFill>
                <a:schemeClr val="tx1"/>
              </a:solidFill>
              <a:effectLst/>
              <a:latin typeface="Didact Gothic" pitchFamily="2" charset="0"/>
            </a:endParaRPr>
          </a:p>
          <a:p>
            <a:pPr algn="l">
              <a:buNone/>
            </a:pPr>
            <a:r>
              <a:rPr lang="fr-BE" b="0" i="1" strike="noStrike" dirty="0">
                <a:solidFill>
                  <a:schemeClr val="tx1"/>
                </a:solidFill>
                <a:effectLst/>
                <a:latin typeface="Didact Gothic" pitchFamily="2" charset="0"/>
              </a:rPr>
              <a:t>Une étude de HubSpot montre que le choix des couleurs dans les appels à l'action peut améliorer les conversions jusqu'à 21 %, en influençant la perception et les émotions des utilisateurs.</a:t>
            </a:r>
          </a:p>
        </p:txBody>
      </p:sp>
      <p:sp>
        <p:nvSpPr>
          <p:cNvPr id="12" name="ZoneTexte 11">
            <a:extLst>
              <a:ext uri="{FF2B5EF4-FFF2-40B4-BE49-F238E27FC236}">
                <a16:creationId xmlns:a16="http://schemas.microsoft.com/office/drawing/2014/main" id="{BFCF36A2-3F68-B0B1-BEEF-75C379474579}"/>
              </a:ext>
            </a:extLst>
          </p:cNvPr>
          <p:cNvSpPr txBox="1"/>
          <p:nvPr/>
        </p:nvSpPr>
        <p:spPr>
          <a:xfrm>
            <a:off x="719997" y="4364332"/>
            <a:ext cx="7267904" cy="738664"/>
          </a:xfrm>
          <a:prstGeom prst="rect">
            <a:avLst/>
          </a:prstGeom>
          <a:noFill/>
        </p:spPr>
        <p:txBody>
          <a:bodyPr wrap="square">
            <a:spAutoFit/>
          </a:bodyPr>
          <a:lstStyle/>
          <a:p>
            <a:pPr algn="ctr">
              <a:buNone/>
            </a:pPr>
            <a:r>
              <a:rPr lang="fr-BE" sz="1050" dirty="0" err="1">
                <a:solidFill>
                  <a:srgbClr val="144D6F"/>
                </a:solidFill>
                <a:effectLst/>
                <a:latin typeface="Times New Roman" panose="02020603050405020304" pitchFamily="18" charset="0"/>
              </a:rPr>
              <a:t>FasterCapital</a:t>
            </a:r>
            <a:r>
              <a:rPr lang="fr-BE" sz="1050" dirty="0">
                <a:solidFill>
                  <a:srgbClr val="144D6F"/>
                </a:solidFill>
                <a:effectLst/>
                <a:latin typeface="Times New Roman" panose="02020603050405020304" pitchFamily="18" charset="0"/>
              </a:rPr>
              <a:t>. (2020, février 10). </a:t>
            </a:r>
            <a:r>
              <a:rPr lang="fr-BE" sz="1050" i="1" dirty="0">
                <a:solidFill>
                  <a:srgbClr val="144D6F"/>
                </a:solidFill>
                <a:effectLst/>
                <a:latin typeface="Times New Roman" panose="02020603050405020304" pitchFamily="18" charset="0"/>
              </a:rPr>
              <a:t>L'impact de la couleur sur les incitations à l'action et les</a:t>
            </a:r>
            <a:endParaRPr lang="fr-BE" sz="1050" dirty="0">
              <a:solidFill>
                <a:srgbClr val="144D6F"/>
              </a:solidFill>
              <a:effectLst/>
              <a:latin typeface="Times New Roman" panose="02020603050405020304" pitchFamily="18" charset="0"/>
            </a:endParaRPr>
          </a:p>
          <a:p>
            <a:pPr algn="ctr">
              <a:buNone/>
            </a:pPr>
            <a:r>
              <a:rPr lang="fr-BE" sz="1050" i="1" dirty="0">
                <a:solidFill>
                  <a:srgbClr val="144D6F"/>
                </a:solidFill>
                <a:effectLst/>
                <a:latin typeface="Times New Roman" panose="02020603050405020304" pitchFamily="18" charset="0"/>
              </a:rPr>
              <a:t>conversions</a:t>
            </a:r>
            <a:r>
              <a:rPr lang="fr-BE" sz="1050" dirty="0">
                <a:solidFill>
                  <a:srgbClr val="144D6F"/>
                </a:solidFill>
                <a:effectLst/>
                <a:latin typeface="Times New Roman" panose="02020603050405020304" pitchFamily="18" charset="0"/>
              </a:rPr>
              <a:t>. https://</a:t>
            </a:r>
            <a:r>
              <a:rPr lang="fr-BE" sz="1050" dirty="0" err="1">
                <a:solidFill>
                  <a:srgbClr val="144D6F"/>
                </a:solidFill>
                <a:effectLst/>
                <a:latin typeface="Times New Roman" panose="02020603050405020304" pitchFamily="18" charset="0"/>
              </a:rPr>
              <a:t>www.fastercapital.com</a:t>
            </a:r>
            <a:r>
              <a:rPr lang="fr-BE" sz="1050" dirty="0">
                <a:solidFill>
                  <a:srgbClr val="144D6F"/>
                </a:solidFill>
                <a:effectLst/>
                <a:latin typeface="Times New Roman" panose="02020603050405020304" pitchFamily="18" charset="0"/>
              </a:rPr>
              <a:t>/blog/</a:t>
            </a:r>
            <a:r>
              <a:rPr lang="fr-BE" sz="1050" dirty="0" err="1">
                <a:solidFill>
                  <a:srgbClr val="144D6F"/>
                </a:solidFill>
                <a:effectLst/>
                <a:latin typeface="Times New Roman" panose="02020603050405020304" pitchFamily="18" charset="0"/>
              </a:rPr>
              <a:t>color</a:t>
            </a:r>
            <a:r>
              <a:rPr lang="fr-BE" sz="1050" dirty="0">
                <a:solidFill>
                  <a:srgbClr val="144D6F"/>
                </a:solidFill>
                <a:effectLst/>
                <a:latin typeface="Times New Roman" panose="02020603050405020304" pitchFamily="18" charset="0"/>
              </a:rPr>
              <a:t>-impact-conversion-rates</a:t>
            </a:r>
          </a:p>
          <a:p>
            <a:pPr algn="ctr">
              <a:buNone/>
            </a:pPr>
            <a:r>
              <a:rPr lang="fr-BE" sz="1050" dirty="0">
                <a:solidFill>
                  <a:srgbClr val="000000"/>
                </a:solidFill>
                <a:effectLst/>
                <a:latin typeface="Wingdings" pitchFamily="2" charset="2"/>
              </a:rPr>
              <a:t>➢</a:t>
            </a:r>
            <a:r>
              <a:rPr lang="fr-BE" sz="1050" dirty="0">
                <a:solidFill>
                  <a:srgbClr val="000000"/>
                </a:solidFill>
                <a:effectLst/>
                <a:latin typeface="Arial" panose="020B0604020202020204" pitchFamily="34" charset="0"/>
              </a:rPr>
              <a:t> </a:t>
            </a:r>
            <a:r>
              <a:rPr lang="fr-BE" sz="1050" dirty="0">
                <a:solidFill>
                  <a:srgbClr val="000000"/>
                </a:solidFill>
                <a:effectLst/>
                <a:latin typeface="Times New Roman" panose="02020603050405020304" pitchFamily="18" charset="0"/>
              </a:rPr>
              <a:t>Pour expliquer comment les couleurs influencent les taux de conversion dans le</a:t>
            </a:r>
          </a:p>
          <a:p>
            <a:pPr algn="ctr"/>
            <a:r>
              <a:rPr lang="fr-BE" sz="1050" dirty="0">
                <a:solidFill>
                  <a:srgbClr val="000000"/>
                </a:solidFill>
                <a:effectLst/>
                <a:latin typeface="Times New Roman" panose="02020603050405020304" pitchFamily="18" charset="0"/>
              </a:rPr>
              <a:t>marketing, en particulier sur les boutons d'appel à l'action.</a:t>
            </a:r>
          </a:p>
        </p:txBody>
      </p:sp>
      <p:sp>
        <p:nvSpPr>
          <p:cNvPr id="14" name="ZoneTexte 13">
            <a:extLst>
              <a:ext uri="{FF2B5EF4-FFF2-40B4-BE49-F238E27FC236}">
                <a16:creationId xmlns:a16="http://schemas.microsoft.com/office/drawing/2014/main" id="{AC1D2C0A-7144-31E1-E217-93E524D70E87}"/>
              </a:ext>
            </a:extLst>
          </p:cNvPr>
          <p:cNvSpPr txBox="1"/>
          <p:nvPr/>
        </p:nvSpPr>
        <p:spPr>
          <a:xfrm>
            <a:off x="1240217" y="1154633"/>
            <a:ext cx="6663559" cy="1600438"/>
          </a:xfrm>
          <a:prstGeom prst="rect">
            <a:avLst/>
          </a:prstGeom>
          <a:noFill/>
        </p:spPr>
        <p:txBody>
          <a:bodyPr wrap="square">
            <a:spAutoFit/>
          </a:bodyPr>
          <a:lstStyle/>
          <a:p>
            <a:pPr algn="just">
              <a:buNone/>
            </a:pPr>
            <a:r>
              <a:rPr lang="fr-BE" dirty="0">
                <a:solidFill>
                  <a:schemeClr val="tx1"/>
                </a:solidFill>
                <a:effectLst/>
                <a:latin typeface="Didact Gothic" pitchFamily="2" charset="0"/>
              </a:rPr>
              <a:t>Les couleurs ont un impact direct sur notre cerveau, notamment sur l’amygdale, qui est le centre des émotions. Elles déclenchent des réactions avant même que nous ne réfléchissions consciemment. Ce phénomène fait partie du neuromarketing, qui utilise les connaissances issues des neurosciences pour comprendre et influencer les comportements des consommateurs. Le neuromarketing s'appuie sur nos sens, la vue, en particulier pour capter des stimuli et déclencher des réponses émotionnelles immédiates.</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pSp>
        <p:nvGrpSpPr>
          <p:cNvPr id="450" name="Google Shape;450;p45"/>
          <p:cNvGrpSpPr/>
          <p:nvPr/>
        </p:nvGrpSpPr>
        <p:grpSpPr>
          <a:xfrm>
            <a:off x="-323300" y="-1316497"/>
            <a:ext cx="4031354" cy="7776493"/>
            <a:chOff x="-323300" y="-1875669"/>
            <a:chExt cx="4031354" cy="7776493"/>
          </a:xfrm>
        </p:grpSpPr>
        <p:pic>
          <p:nvPicPr>
            <p:cNvPr id="451" name="Google Shape;451;p45"/>
            <p:cNvPicPr preferRelativeResize="0"/>
            <p:nvPr/>
          </p:nvPicPr>
          <p:blipFill>
            <a:blip r:embed="rId3">
              <a:alphaModFix amt="90000"/>
            </a:blip>
            <a:stretch>
              <a:fillRect/>
            </a:stretch>
          </p:blipFill>
          <p:spPr>
            <a:xfrm rot="-6891909">
              <a:off x="-249605" y="-750348"/>
              <a:ext cx="4026432" cy="2420187"/>
            </a:xfrm>
            <a:prstGeom prst="rect">
              <a:avLst/>
            </a:prstGeom>
            <a:noFill/>
            <a:ln>
              <a:noFill/>
            </a:ln>
          </p:spPr>
        </p:pic>
        <p:pic>
          <p:nvPicPr>
            <p:cNvPr id="452" name="Google Shape;452;p45"/>
            <p:cNvPicPr preferRelativeResize="0"/>
            <p:nvPr/>
          </p:nvPicPr>
          <p:blipFill>
            <a:blip r:embed="rId4">
              <a:alphaModFix amt="90000"/>
            </a:blip>
            <a:stretch>
              <a:fillRect/>
            </a:stretch>
          </p:blipFill>
          <p:spPr>
            <a:xfrm rot="-1432521">
              <a:off x="-312483" y="4322422"/>
              <a:ext cx="3773308" cy="851201"/>
            </a:xfrm>
            <a:prstGeom prst="rect">
              <a:avLst/>
            </a:prstGeom>
            <a:noFill/>
            <a:ln>
              <a:noFill/>
            </a:ln>
          </p:spPr>
        </p:pic>
      </p:grpSp>
      <p:sp>
        <p:nvSpPr>
          <p:cNvPr id="449" name="Google Shape;449;p45"/>
          <p:cNvSpPr txBox="1">
            <a:spLocks noGrp="1"/>
          </p:cNvSpPr>
          <p:nvPr>
            <p:ph type="subTitle" idx="1"/>
          </p:nvPr>
        </p:nvSpPr>
        <p:spPr>
          <a:xfrm>
            <a:off x="2606565" y="1376854"/>
            <a:ext cx="6168581" cy="2427891"/>
          </a:xfrm>
          <a:prstGeom prst="rect">
            <a:avLst/>
          </a:prstGeom>
        </p:spPr>
        <p:txBody>
          <a:bodyPr spcFirstLastPara="1" wrap="square" lIns="91425" tIns="91425" rIns="91425" bIns="91425" anchor="t" anchorCtr="0">
            <a:noAutofit/>
          </a:bodyPr>
          <a:lstStyle/>
          <a:p>
            <a:pPr algn="l">
              <a:buNone/>
            </a:pPr>
            <a:r>
              <a:rPr lang="fr-BE" b="0" i="1" u="none" strike="noStrike" dirty="0">
                <a:solidFill>
                  <a:schemeClr val="tx1"/>
                </a:solidFill>
                <a:effectLst/>
                <a:latin typeface="Didact Gothic" pitchFamily="2" charset="0"/>
              </a:rPr>
              <a:t>L’étude de Joe Hallock (2003) montre que la couleur influence fortement la première impression d’un produit, représentant jusqu’à 90 % des jugements instantanés. Des couleurs comme le bleu évoquent la fiabilité, tandis que le rouge ou le jaune suscitent l’urgence ou l’énergie.</a:t>
            </a:r>
            <a:endParaRPr lang="fr-BE" i="1" dirty="0">
              <a:solidFill>
                <a:schemeClr val="tx1"/>
              </a:solidFill>
              <a:effectLst/>
              <a:latin typeface="Didact Gothic" pitchFamily="2" charset="0"/>
            </a:endParaRPr>
          </a:p>
          <a:p>
            <a:pPr algn="l">
              <a:buNone/>
            </a:pPr>
            <a:endParaRPr lang="fr-BE" dirty="0">
              <a:solidFill>
                <a:schemeClr val="tx1"/>
              </a:solidFill>
              <a:effectLst/>
              <a:latin typeface="Didact Gothic" pitchFamily="2" charset="0"/>
            </a:endParaRPr>
          </a:p>
          <a:p>
            <a:pPr algn="l">
              <a:buNone/>
            </a:pPr>
            <a:r>
              <a:rPr lang="fr-BE" b="1" dirty="0">
                <a:solidFill>
                  <a:schemeClr val="tx1"/>
                </a:solidFill>
                <a:effectLst/>
                <a:latin typeface="Didact Gothic" pitchFamily="2" charset="0"/>
              </a:rPr>
              <a:t>Exemple concret, Neuromarketing:</a:t>
            </a:r>
          </a:p>
          <a:p>
            <a:pPr algn="l">
              <a:buFont typeface="Courier New" panose="02070309020205020404" pitchFamily="49" charset="0"/>
              <a:buChar char="o"/>
            </a:pPr>
            <a:r>
              <a:rPr lang="fr-BE" dirty="0">
                <a:solidFill>
                  <a:schemeClr val="tx1"/>
                </a:solidFill>
                <a:latin typeface="Didact Gothic" pitchFamily="2" charset="0"/>
              </a:rPr>
              <a:t>Apple: minimalisme, émotion</a:t>
            </a:r>
          </a:p>
          <a:p>
            <a:pPr algn="l">
              <a:buFont typeface="Courier New" panose="02070309020205020404" pitchFamily="49" charset="0"/>
              <a:buChar char="o"/>
            </a:pPr>
            <a:r>
              <a:rPr lang="fr-BE" dirty="0">
                <a:solidFill>
                  <a:schemeClr val="tx1"/>
                </a:solidFill>
                <a:effectLst/>
                <a:latin typeface="Didact Gothic" pitchFamily="2" charset="0"/>
              </a:rPr>
              <a:t>Influence inconsciente</a:t>
            </a:r>
          </a:p>
          <a:p>
            <a:pPr algn="l">
              <a:buFont typeface="Courier New" panose="02070309020205020404" pitchFamily="49" charset="0"/>
              <a:buChar char="o"/>
            </a:pPr>
            <a:r>
              <a:rPr lang="fr-BE" dirty="0">
                <a:solidFill>
                  <a:schemeClr val="tx1"/>
                </a:solidFill>
                <a:latin typeface="Didact Gothic" pitchFamily="2" charset="0"/>
              </a:rPr>
              <a:t>Décision d’achat rapide</a:t>
            </a:r>
            <a:endParaRPr dirty="0"/>
          </a:p>
        </p:txBody>
      </p:sp>
      <p:pic>
        <p:nvPicPr>
          <p:cNvPr id="453" name="Google Shape;453;p45"/>
          <p:cNvPicPr preferRelativeResize="0"/>
          <p:nvPr/>
        </p:nvPicPr>
        <p:blipFill>
          <a:blip r:embed="rId5">
            <a:alphaModFix amt="90000"/>
          </a:blip>
          <a:stretch>
            <a:fillRect/>
          </a:stretch>
        </p:blipFill>
        <p:spPr>
          <a:xfrm>
            <a:off x="7230300" y="458773"/>
            <a:ext cx="1481784" cy="376950"/>
          </a:xfrm>
          <a:prstGeom prst="rect">
            <a:avLst/>
          </a:prstGeom>
          <a:noFill/>
          <a:ln>
            <a:noFill/>
          </a:ln>
        </p:spPr>
      </p:pic>
      <p:sp>
        <p:nvSpPr>
          <p:cNvPr id="3" name="ZoneTexte 2">
            <a:extLst>
              <a:ext uri="{FF2B5EF4-FFF2-40B4-BE49-F238E27FC236}">
                <a16:creationId xmlns:a16="http://schemas.microsoft.com/office/drawing/2014/main" id="{2EC3A389-CCC3-DC0E-BEFA-95F097FFDBDB}"/>
              </a:ext>
            </a:extLst>
          </p:cNvPr>
          <p:cNvSpPr txBox="1"/>
          <p:nvPr/>
        </p:nvSpPr>
        <p:spPr>
          <a:xfrm>
            <a:off x="1221827" y="4566419"/>
            <a:ext cx="6700345" cy="577081"/>
          </a:xfrm>
          <a:prstGeom prst="rect">
            <a:avLst/>
          </a:prstGeom>
          <a:noFill/>
        </p:spPr>
        <p:txBody>
          <a:bodyPr wrap="square">
            <a:spAutoFit/>
          </a:bodyPr>
          <a:lstStyle/>
          <a:p>
            <a:pPr algn="ctr">
              <a:buNone/>
            </a:pPr>
            <a:r>
              <a:rPr lang="fr-BE" sz="1050" dirty="0">
                <a:solidFill>
                  <a:srgbClr val="144D6F"/>
                </a:solidFill>
                <a:effectLst/>
                <a:latin typeface="Times New Roman" panose="02020603050405020304" pitchFamily="18" charset="0"/>
              </a:rPr>
              <a:t>Pastoureau, M. (2009). </a:t>
            </a:r>
            <a:r>
              <a:rPr lang="fr-BE" sz="1050" i="1" dirty="0">
                <a:solidFill>
                  <a:srgbClr val="144D6F"/>
                </a:solidFill>
                <a:effectLst/>
                <a:latin typeface="Times New Roman" panose="02020603050405020304" pitchFamily="18" charset="0"/>
              </a:rPr>
              <a:t>La symbolique des couleurs</a:t>
            </a:r>
            <a:r>
              <a:rPr lang="fr-BE" sz="1050" dirty="0">
                <a:solidFill>
                  <a:srgbClr val="144D6F"/>
                </a:solidFill>
                <a:effectLst/>
                <a:latin typeface="Times New Roman" panose="02020603050405020304" pitchFamily="18" charset="0"/>
              </a:rPr>
              <a:t>. Éditions du Seuil.</a:t>
            </a:r>
          </a:p>
          <a:p>
            <a:pPr algn="ctr">
              <a:buNone/>
            </a:pPr>
            <a:r>
              <a:rPr lang="fr-BE" sz="1050" dirty="0">
                <a:solidFill>
                  <a:srgbClr val="000000"/>
                </a:solidFill>
                <a:effectLst/>
                <a:latin typeface="Wingdings" pitchFamily="2" charset="2"/>
              </a:rPr>
              <a:t>➢</a:t>
            </a:r>
            <a:r>
              <a:rPr lang="fr-BE" sz="1050" dirty="0">
                <a:solidFill>
                  <a:srgbClr val="000000"/>
                </a:solidFill>
                <a:effectLst/>
                <a:latin typeface="Arial" panose="020B0604020202020204" pitchFamily="34" charset="0"/>
              </a:rPr>
              <a:t> </a:t>
            </a:r>
            <a:r>
              <a:rPr lang="fr-BE" sz="1050" dirty="0">
                <a:solidFill>
                  <a:srgbClr val="000000"/>
                </a:solidFill>
                <a:effectLst/>
                <a:latin typeface="Times New Roman" panose="02020603050405020304" pitchFamily="18" charset="0"/>
              </a:rPr>
              <a:t>Cette source est citée pour aborder la symbolique des couleurs et leur impact émotionnel</a:t>
            </a:r>
          </a:p>
          <a:p>
            <a:pPr algn="ctr"/>
            <a:r>
              <a:rPr lang="fr-BE" sz="1050" dirty="0">
                <a:solidFill>
                  <a:srgbClr val="000000"/>
                </a:solidFill>
                <a:effectLst/>
                <a:latin typeface="Times New Roman" panose="02020603050405020304" pitchFamily="18" charset="0"/>
              </a:rPr>
              <a:t>sur les individus à travers l’histoire.</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9" name="Google Shape;1223;p77">
            <a:extLst>
              <a:ext uri="{FF2B5EF4-FFF2-40B4-BE49-F238E27FC236}">
                <a16:creationId xmlns:a16="http://schemas.microsoft.com/office/drawing/2014/main" id="{4FCF7146-B999-17BD-85E3-9C4D5E02EF97}"/>
              </a:ext>
            </a:extLst>
          </p:cNvPr>
          <p:cNvPicPr preferRelativeResize="0"/>
          <p:nvPr/>
        </p:nvPicPr>
        <p:blipFill>
          <a:blip r:embed="rId3">
            <a:alphaModFix amt="50000"/>
          </a:blip>
          <a:stretch>
            <a:fillRect/>
          </a:stretch>
        </p:blipFill>
        <p:spPr>
          <a:xfrm>
            <a:off x="810279" y="693233"/>
            <a:ext cx="686461" cy="635526"/>
          </a:xfrm>
          <a:prstGeom prst="rect">
            <a:avLst/>
          </a:prstGeom>
          <a:noFill/>
          <a:ln>
            <a:noFill/>
          </a:ln>
        </p:spPr>
      </p:pic>
      <p:sp>
        <p:nvSpPr>
          <p:cNvPr id="464" name="Google Shape;464;p47"/>
          <p:cNvSpPr txBox="1">
            <a:spLocks noGrp="1"/>
          </p:cNvSpPr>
          <p:nvPr>
            <p:ph type="title"/>
          </p:nvPr>
        </p:nvSpPr>
        <p:spPr>
          <a:xfrm>
            <a:off x="851150" y="1213075"/>
            <a:ext cx="6136604" cy="84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 </a:t>
            </a:r>
            <a:r>
              <a:rPr lang="en" dirty="0" err="1"/>
              <a:t>Utili</a:t>
            </a:r>
            <a:r>
              <a:rPr lang="fr-BE" dirty="0"/>
              <a:t>s</a:t>
            </a:r>
            <a:r>
              <a:rPr lang="en" dirty="0" err="1"/>
              <a:t>ation</a:t>
            </a:r>
            <a:r>
              <a:rPr lang="en" dirty="0"/>
              <a:t> </a:t>
            </a:r>
            <a:r>
              <a:rPr lang="en" dirty="0" err="1"/>
              <a:t>strategique</a:t>
            </a:r>
            <a:r>
              <a:rPr lang="en" dirty="0"/>
              <a:t> des couleurs </a:t>
            </a:r>
            <a:r>
              <a:rPr lang="en" dirty="0" err="1"/>
              <a:t>en</a:t>
            </a:r>
            <a:r>
              <a:rPr lang="en" dirty="0"/>
              <a:t> marketing</a:t>
            </a:r>
            <a:endParaRPr dirty="0"/>
          </a:p>
        </p:txBody>
      </p:sp>
      <p:pic>
        <p:nvPicPr>
          <p:cNvPr id="466" name="Google Shape;466;p47"/>
          <p:cNvPicPr preferRelativeResize="0"/>
          <p:nvPr/>
        </p:nvPicPr>
        <p:blipFill>
          <a:blip r:embed="rId4">
            <a:alphaModFix amt="90000"/>
          </a:blip>
          <a:stretch>
            <a:fillRect/>
          </a:stretch>
        </p:blipFill>
        <p:spPr>
          <a:xfrm rot="5400000">
            <a:off x="4909750" y="737210"/>
            <a:ext cx="5725076" cy="1610175"/>
          </a:xfrm>
          <a:prstGeom prst="rect">
            <a:avLst/>
          </a:prstGeom>
          <a:noFill/>
          <a:ln>
            <a:noFill/>
          </a:ln>
        </p:spPr>
      </p:pic>
      <p:pic>
        <p:nvPicPr>
          <p:cNvPr id="467" name="Google Shape;467;p47"/>
          <p:cNvPicPr preferRelativeResize="0"/>
          <p:nvPr/>
        </p:nvPicPr>
        <p:blipFill>
          <a:blip r:embed="rId5">
            <a:alphaModFix amt="90000"/>
          </a:blip>
          <a:stretch>
            <a:fillRect/>
          </a:stretch>
        </p:blipFill>
        <p:spPr>
          <a:xfrm>
            <a:off x="253262" y="389150"/>
            <a:ext cx="2214124" cy="274600"/>
          </a:xfrm>
          <a:prstGeom prst="rect">
            <a:avLst/>
          </a:prstGeom>
          <a:noFill/>
          <a:ln>
            <a:noFill/>
          </a:ln>
        </p:spPr>
      </p:pic>
      <p:sp>
        <p:nvSpPr>
          <p:cNvPr id="3" name="ZoneTexte 2">
            <a:extLst>
              <a:ext uri="{FF2B5EF4-FFF2-40B4-BE49-F238E27FC236}">
                <a16:creationId xmlns:a16="http://schemas.microsoft.com/office/drawing/2014/main" id="{E74F545B-7FF7-7027-D761-6D7C44BB7D8D}"/>
              </a:ext>
            </a:extLst>
          </p:cNvPr>
          <p:cNvSpPr txBox="1"/>
          <p:nvPr/>
        </p:nvSpPr>
        <p:spPr>
          <a:xfrm>
            <a:off x="546071" y="2184795"/>
            <a:ext cx="5970344" cy="1815882"/>
          </a:xfrm>
          <a:prstGeom prst="rect">
            <a:avLst/>
          </a:prstGeom>
          <a:noFill/>
        </p:spPr>
        <p:txBody>
          <a:bodyPr wrap="square">
            <a:spAutoFit/>
          </a:bodyPr>
          <a:lstStyle/>
          <a:p>
            <a:pPr>
              <a:buNone/>
            </a:pPr>
            <a:r>
              <a:rPr lang="fr-BE" dirty="0">
                <a:solidFill>
                  <a:schemeClr val="tx1"/>
                </a:solidFill>
                <a:effectLst/>
                <a:latin typeface="Didact Gothic" pitchFamily="2" charset="0"/>
              </a:rPr>
              <a:t>Les couleurs ont un impact direct sur notre perception des marques et influencent notre comportement d'achat. Prenons l'exemple de Lush, une marque de cosmétiques réputée pour son engagement éthique. Lush utilise principalement le vert et le blanc dans ses magasins et ses emballages pour transmettre une image de naturel et d'écologie. Le vert est une couleur apaisante, symbolisant la nature, et le blanc évoque la pureté et la simplicité. Cela renforce leur message autour de produits non testés sur les animaux et fabriqués à partir d'ingrédients frais et naturels.</a:t>
            </a:r>
          </a:p>
        </p:txBody>
      </p:sp>
      <p:sp>
        <p:nvSpPr>
          <p:cNvPr id="7" name="ZoneTexte 6">
            <a:extLst>
              <a:ext uri="{FF2B5EF4-FFF2-40B4-BE49-F238E27FC236}">
                <a16:creationId xmlns:a16="http://schemas.microsoft.com/office/drawing/2014/main" id="{E8F1EFD9-5A10-9659-F687-CDDA03EA122C}"/>
              </a:ext>
            </a:extLst>
          </p:cNvPr>
          <p:cNvSpPr txBox="1"/>
          <p:nvPr/>
        </p:nvSpPr>
        <p:spPr>
          <a:xfrm>
            <a:off x="1153510" y="4404836"/>
            <a:ext cx="6836979" cy="738664"/>
          </a:xfrm>
          <a:prstGeom prst="rect">
            <a:avLst/>
          </a:prstGeom>
          <a:noFill/>
        </p:spPr>
        <p:txBody>
          <a:bodyPr wrap="square">
            <a:spAutoFit/>
          </a:bodyPr>
          <a:lstStyle/>
          <a:p>
            <a:pPr algn="ctr">
              <a:buNone/>
            </a:pPr>
            <a:r>
              <a:rPr lang="fr-BE" sz="1050" dirty="0">
                <a:solidFill>
                  <a:srgbClr val="144D6F"/>
                </a:solidFill>
                <a:effectLst/>
                <a:latin typeface="Times New Roman" panose="02020603050405020304" pitchFamily="18" charset="0"/>
              </a:rPr>
              <a:t>France 2. (2018, décembre 3). </a:t>
            </a:r>
            <a:r>
              <a:rPr lang="fr-BE" sz="1050" i="1" dirty="0">
                <a:solidFill>
                  <a:srgbClr val="144D6F"/>
                </a:solidFill>
                <a:effectLst/>
                <a:latin typeface="Times New Roman" panose="02020603050405020304" pitchFamily="18" charset="0"/>
              </a:rPr>
              <a:t>Cash Investigation : Neuromarketing - Votre cerveau les intéresse</a:t>
            </a:r>
            <a:endParaRPr lang="fr-BE" sz="1050" dirty="0">
              <a:solidFill>
                <a:srgbClr val="144D6F"/>
              </a:solidFill>
              <a:effectLst/>
              <a:latin typeface="Times New Roman" panose="02020603050405020304" pitchFamily="18" charset="0"/>
            </a:endParaRPr>
          </a:p>
          <a:p>
            <a:pPr algn="ctr">
              <a:buNone/>
            </a:pPr>
            <a:r>
              <a:rPr lang="fr-BE" sz="1050" i="1" dirty="0">
                <a:solidFill>
                  <a:srgbClr val="144D6F"/>
                </a:solidFill>
                <a:effectLst/>
                <a:latin typeface="Times New Roman" panose="02020603050405020304" pitchFamily="18" charset="0"/>
              </a:rPr>
              <a:t>(intégrale)</a:t>
            </a:r>
            <a:r>
              <a:rPr lang="fr-BE" sz="1050" dirty="0">
                <a:solidFill>
                  <a:srgbClr val="144D6F"/>
                </a:solidFill>
                <a:effectLst/>
                <a:latin typeface="Times New Roman" panose="02020603050405020304" pitchFamily="18" charset="0"/>
              </a:rPr>
              <a:t> [Émission télévisée]. France 2.</a:t>
            </a:r>
          </a:p>
          <a:p>
            <a:pPr algn="ctr">
              <a:buNone/>
            </a:pPr>
            <a:r>
              <a:rPr lang="fr-BE" sz="1050" dirty="0">
                <a:solidFill>
                  <a:srgbClr val="000000"/>
                </a:solidFill>
                <a:effectLst/>
                <a:latin typeface="Wingdings" pitchFamily="2" charset="2"/>
              </a:rPr>
              <a:t>➢</a:t>
            </a:r>
            <a:r>
              <a:rPr lang="fr-BE" sz="1050" dirty="0">
                <a:solidFill>
                  <a:srgbClr val="000000"/>
                </a:solidFill>
                <a:effectLst/>
                <a:latin typeface="Arial" panose="020B0604020202020204" pitchFamily="34" charset="0"/>
              </a:rPr>
              <a:t> </a:t>
            </a:r>
            <a:r>
              <a:rPr lang="fr-BE" sz="1050" dirty="0">
                <a:solidFill>
                  <a:srgbClr val="000000"/>
                </a:solidFill>
                <a:effectLst/>
                <a:latin typeface="Times New Roman" panose="02020603050405020304" pitchFamily="18" charset="0"/>
              </a:rPr>
              <a:t>Cette source présente des cas concrets où les entreprises utilisent le neuromarketing</a:t>
            </a:r>
          </a:p>
          <a:p>
            <a:pPr algn="ctr"/>
            <a:r>
              <a:rPr lang="fr-BE" sz="1050" dirty="0">
                <a:solidFill>
                  <a:srgbClr val="000000"/>
                </a:solidFill>
                <a:effectLst/>
                <a:latin typeface="Times New Roman" panose="02020603050405020304" pitchFamily="18" charset="0"/>
              </a:rPr>
              <a:t>pour exploiter les émotions des consommateurs.</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561" name="Google Shape;561;p53"/>
          <p:cNvGrpSpPr/>
          <p:nvPr/>
        </p:nvGrpSpPr>
        <p:grpSpPr>
          <a:xfrm>
            <a:off x="4758199" y="488587"/>
            <a:ext cx="4811754" cy="1003843"/>
            <a:chOff x="4758199" y="488587"/>
            <a:chExt cx="4811754" cy="1003843"/>
          </a:xfrm>
        </p:grpSpPr>
        <p:pic>
          <p:nvPicPr>
            <p:cNvPr id="562" name="Google Shape;562;p53"/>
            <p:cNvPicPr preferRelativeResize="0"/>
            <p:nvPr/>
          </p:nvPicPr>
          <p:blipFill>
            <a:blip r:embed="rId3">
              <a:alphaModFix amt="90000"/>
            </a:blip>
            <a:stretch>
              <a:fillRect/>
            </a:stretch>
          </p:blipFill>
          <p:spPr>
            <a:xfrm>
              <a:off x="4758199" y="488587"/>
              <a:ext cx="3371551" cy="760574"/>
            </a:xfrm>
            <a:prstGeom prst="rect">
              <a:avLst/>
            </a:prstGeom>
            <a:noFill/>
            <a:ln>
              <a:noFill/>
            </a:ln>
          </p:spPr>
        </p:pic>
        <p:pic>
          <p:nvPicPr>
            <p:cNvPr id="563" name="Google Shape;563;p53"/>
            <p:cNvPicPr preferRelativeResize="0"/>
            <p:nvPr/>
          </p:nvPicPr>
          <p:blipFill>
            <a:blip r:embed="rId4">
              <a:alphaModFix amt="90000"/>
            </a:blip>
            <a:stretch>
              <a:fillRect/>
            </a:stretch>
          </p:blipFill>
          <p:spPr>
            <a:xfrm>
              <a:off x="7384226" y="1032450"/>
              <a:ext cx="2185728" cy="459980"/>
            </a:xfrm>
            <a:prstGeom prst="rect">
              <a:avLst/>
            </a:prstGeom>
            <a:noFill/>
            <a:ln>
              <a:noFill/>
            </a:ln>
          </p:spPr>
        </p:pic>
      </p:grpSp>
      <p:pic>
        <p:nvPicPr>
          <p:cNvPr id="564" name="Google Shape;564;p53"/>
          <p:cNvPicPr preferRelativeResize="0"/>
          <p:nvPr/>
        </p:nvPicPr>
        <p:blipFill>
          <a:blip r:embed="rId4">
            <a:alphaModFix amt="90000"/>
          </a:blip>
          <a:stretch>
            <a:fillRect/>
          </a:stretch>
        </p:blipFill>
        <p:spPr>
          <a:xfrm>
            <a:off x="913026" y="4107887"/>
            <a:ext cx="2185728" cy="459980"/>
          </a:xfrm>
          <a:prstGeom prst="rect">
            <a:avLst/>
          </a:prstGeom>
          <a:noFill/>
          <a:ln>
            <a:noFill/>
          </a:ln>
        </p:spPr>
      </p:pic>
      <p:sp>
        <p:nvSpPr>
          <p:cNvPr id="5" name="ZoneTexte 4">
            <a:extLst>
              <a:ext uri="{FF2B5EF4-FFF2-40B4-BE49-F238E27FC236}">
                <a16:creationId xmlns:a16="http://schemas.microsoft.com/office/drawing/2014/main" id="{0B4E5D02-5D7A-3DE3-8F07-1200255249E5}"/>
              </a:ext>
            </a:extLst>
          </p:cNvPr>
          <p:cNvSpPr txBox="1"/>
          <p:nvPr/>
        </p:nvSpPr>
        <p:spPr>
          <a:xfrm>
            <a:off x="972636" y="1442003"/>
            <a:ext cx="6211613" cy="1384995"/>
          </a:xfrm>
          <a:prstGeom prst="rect">
            <a:avLst/>
          </a:prstGeom>
          <a:noFill/>
        </p:spPr>
        <p:txBody>
          <a:bodyPr wrap="square">
            <a:spAutoFit/>
          </a:bodyPr>
          <a:lstStyle/>
          <a:p>
            <a:pPr algn="just">
              <a:buNone/>
            </a:pPr>
            <a:r>
              <a:rPr lang="fr-BE" dirty="0">
                <a:solidFill>
                  <a:schemeClr val="tx1"/>
                </a:solidFill>
                <a:effectLst/>
                <a:latin typeface="Didact Gothic" pitchFamily="2" charset="0"/>
              </a:rPr>
              <a:t>En ligne, les couleurs influencent fortement notre comportement d'achat. Par exemple, eBay utilise des couleurs rouges et bleues sur ses boutons d'appel à l'action, notamment pour les enchères. Le rouge incite à l’action, tandis que le bleu rassure l’utilisateur et lui donne un sentiment de sécurité. Les boutons rouges stimulent l’enthousiasme et l'urgence, ce qui encourage les utilisateurs à cliquer plus rapidement.</a:t>
            </a:r>
          </a:p>
        </p:txBody>
      </p:sp>
      <p:sp>
        <p:nvSpPr>
          <p:cNvPr id="7" name="ZoneTexte 6">
            <a:extLst>
              <a:ext uri="{FF2B5EF4-FFF2-40B4-BE49-F238E27FC236}">
                <a16:creationId xmlns:a16="http://schemas.microsoft.com/office/drawing/2014/main" id="{C7E10540-1B71-54A0-CB7B-866639AEB031}"/>
              </a:ext>
            </a:extLst>
          </p:cNvPr>
          <p:cNvSpPr txBox="1"/>
          <p:nvPr/>
        </p:nvSpPr>
        <p:spPr>
          <a:xfrm>
            <a:off x="1293202" y="4404836"/>
            <a:ext cx="5570482" cy="738664"/>
          </a:xfrm>
          <a:prstGeom prst="rect">
            <a:avLst/>
          </a:prstGeom>
          <a:noFill/>
        </p:spPr>
        <p:txBody>
          <a:bodyPr wrap="square">
            <a:spAutoFit/>
          </a:bodyPr>
          <a:lstStyle/>
          <a:p>
            <a:pPr algn="ctr">
              <a:buNone/>
            </a:pPr>
            <a:r>
              <a:rPr lang="fr-BE" sz="1050" dirty="0">
                <a:solidFill>
                  <a:srgbClr val="144D6F"/>
                </a:solidFill>
                <a:effectLst/>
                <a:latin typeface="Times New Roman" panose="02020603050405020304" pitchFamily="18" charset="0"/>
              </a:rPr>
              <a:t>Miller, M. (Ed.). (2021). </a:t>
            </a:r>
            <a:r>
              <a:rPr lang="fr-BE" sz="1050" i="1" dirty="0">
                <a:solidFill>
                  <a:srgbClr val="144D6F"/>
                </a:solidFill>
                <a:effectLst/>
                <a:latin typeface="Times New Roman" panose="02020603050405020304" pitchFamily="18" charset="0"/>
              </a:rPr>
              <a:t>How </a:t>
            </a:r>
            <a:r>
              <a:rPr lang="fr-BE" sz="1050" i="1" dirty="0" err="1">
                <a:solidFill>
                  <a:srgbClr val="144D6F"/>
                </a:solidFill>
                <a:effectLst/>
                <a:latin typeface="Times New Roman" panose="02020603050405020304" pitchFamily="18" charset="0"/>
              </a:rPr>
              <a:t>color</a:t>
            </a:r>
            <a:r>
              <a:rPr lang="fr-BE" sz="1050" i="1" dirty="0">
                <a:solidFill>
                  <a:srgbClr val="144D6F"/>
                </a:solidFill>
                <a:effectLst/>
                <a:latin typeface="Times New Roman" panose="02020603050405020304" pitchFamily="18" charset="0"/>
              </a:rPr>
              <a:t> </a:t>
            </a:r>
            <a:r>
              <a:rPr lang="fr-BE" sz="1050" i="1" dirty="0" err="1">
                <a:solidFill>
                  <a:srgbClr val="144D6F"/>
                </a:solidFill>
                <a:effectLst/>
                <a:latin typeface="Times New Roman" panose="02020603050405020304" pitchFamily="18" charset="0"/>
              </a:rPr>
              <a:t>psychology</a:t>
            </a:r>
            <a:r>
              <a:rPr lang="fr-BE" sz="1050" i="1" dirty="0">
                <a:solidFill>
                  <a:srgbClr val="144D6F"/>
                </a:solidFill>
                <a:effectLst/>
                <a:latin typeface="Times New Roman" panose="02020603050405020304" pitchFamily="18" charset="0"/>
              </a:rPr>
              <a:t> influences </a:t>
            </a:r>
            <a:r>
              <a:rPr lang="fr-BE" sz="1050" i="1" dirty="0" err="1">
                <a:solidFill>
                  <a:srgbClr val="144D6F"/>
                </a:solidFill>
                <a:effectLst/>
                <a:latin typeface="Times New Roman" panose="02020603050405020304" pitchFamily="18" charset="0"/>
              </a:rPr>
              <a:t>branding</a:t>
            </a:r>
            <a:r>
              <a:rPr lang="fr-BE" sz="1050" i="1" dirty="0">
                <a:solidFill>
                  <a:srgbClr val="144D6F"/>
                </a:solidFill>
                <a:effectLst/>
                <a:latin typeface="Times New Roman" panose="02020603050405020304" pitchFamily="18" charset="0"/>
              </a:rPr>
              <a:t> &amp; consumer </a:t>
            </a:r>
            <a:r>
              <a:rPr lang="fr-BE" sz="1050" i="1" dirty="0" err="1">
                <a:solidFill>
                  <a:srgbClr val="144D6F"/>
                </a:solidFill>
                <a:effectLst/>
                <a:latin typeface="Times New Roman" panose="02020603050405020304" pitchFamily="18" charset="0"/>
              </a:rPr>
              <a:t>behavior</a:t>
            </a:r>
            <a:r>
              <a:rPr lang="fr-BE" sz="1050" dirty="0">
                <a:solidFill>
                  <a:srgbClr val="144D6F"/>
                </a:solidFill>
                <a:effectLst/>
                <a:latin typeface="Times New Roman" panose="02020603050405020304" pitchFamily="18" charset="0"/>
              </a:rPr>
              <a:t>.</a:t>
            </a:r>
          </a:p>
          <a:p>
            <a:pPr algn="ctr">
              <a:buNone/>
            </a:pPr>
            <a:r>
              <a:rPr lang="fr-BE" sz="1050" dirty="0" err="1">
                <a:solidFill>
                  <a:srgbClr val="144D6F"/>
                </a:solidFill>
                <a:effectLst/>
                <a:latin typeface="Times New Roman" panose="02020603050405020304" pitchFamily="18" charset="0"/>
              </a:rPr>
              <a:t>ColorMatters</a:t>
            </a:r>
            <a:r>
              <a:rPr lang="fr-BE" sz="1050" dirty="0">
                <a:solidFill>
                  <a:srgbClr val="144D6F"/>
                </a:solidFill>
                <a:effectLst/>
                <a:latin typeface="Times New Roman" panose="02020603050405020304" pitchFamily="18" charset="0"/>
              </a:rPr>
              <a:t>. https://</a:t>
            </a:r>
            <a:r>
              <a:rPr lang="fr-BE" sz="1050" dirty="0" err="1">
                <a:solidFill>
                  <a:srgbClr val="144D6F"/>
                </a:solidFill>
                <a:effectLst/>
                <a:latin typeface="Times New Roman" panose="02020603050405020304" pitchFamily="18" charset="0"/>
              </a:rPr>
              <a:t>www.colormatters.com</a:t>
            </a:r>
            <a:r>
              <a:rPr lang="fr-BE" sz="1050" dirty="0">
                <a:solidFill>
                  <a:srgbClr val="144D6F"/>
                </a:solidFill>
                <a:effectLst/>
                <a:latin typeface="Times New Roman" panose="02020603050405020304" pitchFamily="18" charset="0"/>
              </a:rPr>
              <a:t>/</a:t>
            </a:r>
            <a:r>
              <a:rPr lang="fr-BE" sz="1050" dirty="0" err="1">
                <a:solidFill>
                  <a:srgbClr val="144D6F"/>
                </a:solidFill>
                <a:effectLst/>
                <a:latin typeface="Times New Roman" panose="02020603050405020304" pitchFamily="18" charset="0"/>
              </a:rPr>
              <a:t>color-psychology</a:t>
            </a:r>
            <a:endParaRPr lang="fr-BE" sz="1050" dirty="0">
              <a:solidFill>
                <a:srgbClr val="144D6F"/>
              </a:solidFill>
              <a:effectLst/>
              <a:latin typeface="Times New Roman" panose="02020603050405020304" pitchFamily="18" charset="0"/>
            </a:endParaRPr>
          </a:p>
          <a:p>
            <a:pPr algn="ctr">
              <a:buNone/>
            </a:pPr>
            <a:r>
              <a:rPr lang="fr-BE" sz="1050" dirty="0">
                <a:solidFill>
                  <a:srgbClr val="000000"/>
                </a:solidFill>
                <a:effectLst/>
                <a:latin typeface="Wingdings" pitchFamily="2" charset="2"/>
              </a:rPr>
              <a:t>➢</a:t>
            </a:r>
            <a:r>
              <a:rPr lang="fr-BE" sz="1050" dirty="0">
                <a:solidFill>
                  <a:srgbClr val="000000"/>
                </a:solidFill>
                <a:effectLst/>
                <a:latin typeface="Arial" panose="020B0604020202020204" pitchFamily="34" charset="0"/>
              </a:rPr>
              <a:t> </a:t>
            </a:r>
            <a:r>
              <a:rPr lang="fr-BE" sz="1050" dirty="0">
                <a:solidFill>
                  <a:srgbClr val="000000"/>
                </a:solidFill>
                <a:effectLst/>
                <a:latin typeface="Times New Roman" panose="02020603050405020304" pitchFamily="18" charset="0"/>
              </a:rPr>
              <a:t>Cette source explique comment les couleurs influencent la perception des marques et</a:t>
            </a:r>
          </a:p>
          <a:p>
            <a:pPr algn="ctr"/>
            <a:r>
              <a:rPr lang="fr-BE" sz="1050" dirty="0">
                <a:solidFill>
                  <a:srgbClr val="000000"/>
                </a:solidFill>
                <a:effectLst/>
                <a:latin typeface="Times New Roman" panose="02020603050405020304" pitchFamily="18" charset="0"/>
              </a:rPr>
              <a:t>leur capacité à susciter des comportements d’achat spécifiques.</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30" name="Google Shape;437;p44">
            <a:extLst>
              <a:ext uri="{FF2B5EF4-FFF2-40B4-BE49-F238E27FC236}">
                <a16:creationId xmlns:a16="http://schemas.microsoft.com/office/drawing/2014/main" id="{CEE457D1-F093-6FD0-7BD1-A5A3BB5AFE9C}"/>
              </a:ext>
            </a:extLst>
          </p:cNvPr>
          <p:cNvPicPr preferRelativeResize="0"/>
          <p:nvPr/>
        </p:nvPicPr>
        <p:blipFill>
          <a:blip r:embed="rId3">
            <a:alphaModFix amt="90000"/>
          </a:blip>
          <a:stretch>
            <a:fillRect/>
          </a:stretch>
        </p:blipFill>
        <p:spPr>
          <a:xfrm>
            <a:off x="1425131" y="429212"/>
            <a:ext cx="1005399" cy="604326"/>
          </a:xfrm>
          <a:prstGeom prst="rect">
            <a:avLst/>
          </a:prstGeom>
          <a:noFill/>
          <a:ln>
            <a:noFill/>
          </a:ln>
        </p:spPr>
      </p:pic>
      <p:sp>
        <p:nvSpPr>
          <p:cNvPr id="545" name="Google Shape;545;p5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 La perception des couleurs</a:t>
            </a:r>
            <a:endParaRPr dirty="0"/>
          </a:p>
        </p:txBody>
      </p:sp>
      <p:sp>
        <p:nvSpPr>
          <p:cNvPr id="27" name="ZoneTexte 26">
            <a:extLst>
              <a:ext uri="{FF2B5EF4-FFF2-40B4-BE49-F238E27FC236}">
                <a16:creationId xmlns:a16="http://schemas.microsoft.com/office/drawing/2014/main" id="{410AD394-487D-552F-08C5-AA158736C3BF}"/>
              </a:ext>
            </a:extLst>
          </p:cNvPr>
          <p:cNvSpPr txBox="1"/>
          <p:nvPr/>
        </p:nvSpPr>
        <p:spPr>
          <a:xfrm>
            <a:off x="720000" y="1340643"/>
            <a:ext cx="7704000" cy="2462213"/>
          </a:xfrm>
          <a:prstGeom prst="rect">
            <a:avLst/>
          </a:prstGeom>
          <a:noFill/>
        </p:spPr>
        <p:txBody>
          <a:bodyPr wrap="square">
            <a:spAutoFit/>
          </a:bodyPr>
          <a:lstStyle/>
          <a:p>
            <a:pPr algn="just">
              <a:buNone/>
            </a:pPr>
            <a:r>
              <a:rPr lang="fr-BE" dirty="0">
                <a:solidFill>
                  <a:schemeClr val="tx1"/>
                </a:solidFill>
                <a:effectLst/>
                <a:latin typeface="Didact Gothic" pitchFamily="2" charset="0"/>
              </a:rPr>
              <a:t>La signification des couleurs varie considérablement d’une culture à l’autre. </a:t>
            </a:r>
          </a:p>
          <a:p>
            <a:pPr algn="just">
              <a:buNone/>
            </a:pPr>
            <a:endParaRPr lang="fr-BE" dirty="0">
              <a:solidFill>
                <a:schemeClr val="tx1"/>
              </a:solidFill>
              <a:effectLst/>
              <a:latin typeface="Didact Gothic" pitchFamily="2" charset="0"/>
            </a:endParaRPr>
          </a:p>
          <a:p>
            <a:pPr algn="just">
              <a:buNone/>
            </a:pPr>
            <a:r>
              <a:rPr lang="fr-BE" i="1" dirty="0">
                <a:solidFill>
                  <a:schemeClr val="tx1"/>
                </a:solidFill>
                <a:effectLst/>
                <a:latin typeface="Didact Gothic" pitchFamily="2" charset="0"/>
              </a:rPr>
              <a:t>Par exemple, en Chine, le rouge est perçu comme une couleur porte-bonheur, associée à la chance et à la prospérité. </a:t>
            </a:r>
          </a:p>
          <a:p>
            <a:pPr algn="just">
              <a:buNone/>
            </a:pPr>
            <a:endParaRPr lang="fr-BE" i="1" dirty="0">
              <a:solidFill>
                <a:schemeClr val="tx1"/>
              </a:solidFill>
              <a:effectLst/>
              <a:latin typeface="Didact Gothic" pitchFamily="2" charset="0"/>
            </a:endParaRPr>
          </a:p>
          <a:p>
            <a:pPr algn="just">
              <a:buNone/>
            </a:pPr>
            <a:r>
              <a:rPr lang="fr-BE" dirty="0">
                <a:solidFill>
                  <a:schemeClr val="tx1"/>
                </a:solidFill>
                <a:effectLst/>
                <a:latin typeface="Didact Gothic" pitchFamily="2" charset="0"/>
              </a:rPr>
              <a:t>Cependant, dans d’autres cultures, le rouge peut symboliser le danger ou l’agression. Les entreprises doivent prendre en compte ces différences pour s’assurer que leurs messages</a:t>
            </a:r>
          </a:p>
          <a:p>
            <a:pPr algn="just">
              <a:buNone/>
            </a:pPr>
            <a:r>
              <a:rPr lang="fr-BE" dirty="0">
                <a:solidFill>
                  <a:schemeClr val="tx1"/>
                </a:solidFill>
                <a:effectLst/>
                <a:latin typeface="Didact Gothic" pitchFamily="2" charset="0"/>
              </a:rPr>
              <a:t>visuels ne créent pas de malentendus. </a:t>
            </a:r>
          </a:p>
          <a:p>
            <a:pPr algn="just">
              <a:buNone/>
            </a:pPr>
            <a:endParaRPr lang="fr-BE" dirty="0">
              <a:solidFill>
                <a:schemeClr val="tx1"/>
              </a:solidFill>
              <a:effectLst/>
              <a:latin typeface="Didact Gothic" pitchFamily="2" charset="0"/>
            </a:endParaRPr>
          </a:p>
          <a:p>
            <a:pPr algn="just">
              <a:buNone/>
            </a:pPr>
            <a:r>
              <a:rPr lang="fr-BE" i="1" dirty="0">
                <a:solidFill>
                  <a:schemeClr val="tx1"/>
                </a:solidFill>
                <a:effectLst/>
                <a:latin typeface="Didact Gothic" pitchFamily="2" charset="0"/>
              </a:rPr>
              <a:t>KFC a adapté son logo en Chine en utilisant davantage de rouge, pour jouer sur la perception positive de cette couleur.</a:t>
            </a:r>
          </a:p>
        </p:txBody>
      </p:sp>
      <p:sp>
        <p:nvSpPr>
          <p:cNvPr id="32" name="ZoneTexte 31">
            <a:extLst>
              <a:ext uri="{FF2B5EF4-FFF2-40B4-BE49-F238E27FC236}">
                <a16:creationId xmlns:a16="http://schemas.microsoft.com/office/drawing/2014/main" id="{2367A028-03F2-1910-9442-5F9F9009DE70}"/>
              </a:ext>
            </a:extLst>
          </p:cNvPr>
          <p:cNvSpPr txBox="1"/>
          <p:nvPr/>
        </p:nvSpPr>
        <p:spPr>
          <a:xfrm>
            <a:off x="4824248" y="4404836"/>
            <a:ext cx="4319752" cy="738664"/>
          </a:xfrm>
          <a:prstGeom prst="rect">
            <a:avLst/>
          </a:prstGeom>
          <a:noFill/>
        </p:spPr>
        <p:txBody>
          <a:bodyPr wrap="square">
            <a:spAutoFit/>
          </a:bodyPr>
          <a:lstStyle/>
          <a:p>
            <a:pPr algn="r">
              <a:buNone/>
            </a:pPr>
            <a:r>
              <a:rPr lang="fr-BE" sz="1050" dirty="0">
                <a:solidFill>
                  <a:srgbClr val="144D6F"/>
                </a:solidFill>
                <a:effectLst/>
                <a:latin typeface="Times New Roman" panose="02020603050405020304" pitchFamily="18" charset="0"/>
              </a:rPr>
              <a:t>KFC. (2020). </a:t>
            </a:r>
            <a:r>
              <a:rPr lang="fr-BE" sz="1050" i="1" dirty="0">
                <a:solidFill>
                  <a:srgbClr val="144D6F"/>
                </a:solidFill>
                <a:effectLst/>
                <a:latin typeface="Times New Roman" panose="02020603050405020304" pitchFamily="18" charset="0"/>
              </a:rPr>
              <a:t>KFC logo : histoire, signification et évolution, symbole</a:t>
            </a:r>
            <a:r>
              <a:rPr lang="fr-BE" sz="1050" dirty="0">
                <a:solidFill>
                  <a:srgbClr val="144D6F"/>
                </a:solidFill>
                <a:effectLst/>
                <a:latin typeface="Times New Roman" panose="02020603050405020304" pitchFamily="18" charset="0"/>
              </a:rPr>
              <a:t>.</a:t>
            </a:r>
          </a:p>
          <a:p>
            <a:pPr algn="r">
              <a:buNone/>
            </a:pPr>
            <a:r>
              <a:rPr lang="fr-BE" sz="1050" dirty="0">
                <a:solidFill>
                  <a:srgbClr val="144D6F"/>
                </a:solidFill>
                <a:effectLst/>
                <a:latin typeface="Times New Roman" panose="02020603050405020304" pitchFamily="18" charset="0"/>
              </a:rPr>
              <a:t>https://</a:t>
            </a:r>
            <a:r>
              <a:rPr lang="fr-BE" sz="1050" dirty="0" err="1">
                <a:solidFill>
                  <a:srgbClr val="144D6F"/>
                </a:solidFill>
                <a:effectLst/>
                <a:latin typeface="Times New Roman" panose="02020603050405020304" pitchFamily="18" charset="0"/>
              </a:rPr>
              <a:t>www.kfc.com</a:t>
            </a:r>
            <a:r>
              <a:rPr lang="fr-BE" sz="1050" dirty="0">
                <a:solidFill>
                  <a:srgbClr val="144D6F"/>
                </a:solidFill>
                <a:effectLst/>
                <a:latin typeface="Times New Roman" panose="02020603050405020304" pitchFamily="18" charset="0"/>
              </a:rPr>
              <a:t>/logo-</a:t>
            </a:r>
            <a:r>
              <a:rPr lang="fr-BE" sz="1050" dirty="0" err="1">
                <a:solidFill>
                  <a:srgbClr val="144D6F"/>
                </a:solidFill>
                <a:effectLst/>
                <a:latin typeface="Times New Roman" panose="02020603050405020304" pitchFamily="18" charset="0"/>
              </a:rPr>
              <a:t>history</a:t>
            </a:r>
            <a:endParaRPr lang="fr-BE" sz="1050" dirty="0">
              <a:solidFill>
                <a:srgbClr val="144D6F"/>
              </a:solidFill>
              <a:effectLst/>
              <a:latin typeface="Times New Roman" panose="02020603050405020304" pitchFamily="18" charset="0"/>
            </a:endParaRPr>
          </a:p>
          <a:p>
            <a:pPr algn="r">
              <a:buNone/>
            </a:pPr>
            <a:r>
              <a:rPr lang="fr-BE" sz="1050" dirty="0">
                <a:solidFill>
                  <a:srgbClr val="000000"/>
                </a:solidFill>
                <a:effectLst/>
                <a:latin typeface="Wingdings" pitchFamily="2" charset="2"/>
              </a:rPr>
              <a:t>➢</a:t>
            </a:r>
            <a:r>
              <a:rPr lang="fr-BE" sz="1050" dirty="0">
                <a:solidFill>
                  <a:srgbClr val="000000"/>
                </a:solidFill>
                <a:effectLst/>
                <a:latin typeface="Arial" panose="020B0604020202020204" pitchFamily="34" charset="0"/>
              </a:rPr>
              <a:t> </a:t>
            </a:r>
            <a:r>
              <a:rPr lang="fr-BE" sz="1050" dirty="0">
                <a:solidFill>
                  <a:srgbClr val="000000"/>
                </a:solidFill>
                <a:effectLst/>
                <a:latin typeface="Times New Roman" panose="02020603050405020304" pitchFamily="18" charset="0"/>
              </a:rPr>
              <a:t>Illustrer comment la couleur et l’évolution du logo de KFC influencent la perception de la marque à travers les générations.</a:t>
            </a:r>
          </a:p>
        </p:txBody>
      </p:sp>
      <p:sp>
        <p:nvSpPr>
          <p:cNvPr id="34" name="ZoneTexte 33">
            <a:extLst>
              <a:ext uri="{FF2B5EF4-FFF2-40B4-BE49-F238E27FC236}">
                <a16:creationId xmlns:a16="http://schemas.microsoft.com/office/drawing/2014/main" id="{8DDB4406-064D-BF53-80FC-83CFF6579563}"/>
              </a:ext>
            </a:extLst>
          </p:cNvPr>
          <p:cNvSpPr txBox="1"/>
          <p:nvPr/>
        </p:nvSpPr>
        <p:spPr>
          <a:xfrm>
            <a:off x="0" y="4404836"/>
            <a:ext cx="4926711" cy="738664"/>
          </a:xfrm>
          <a:prstGeom prst="rect">
            <a:avLst/>
          </a:prstGeom>
          <a:noFill/>
        </p:spPr>
        <p:txBody>
          <a:bodyPr wrap="square">
            <a:spAutoFit/>
          </a:bodyPr>
          <a:lstStyle/>
          <a:p>
            <a:pPr>
              <a:buNone/>
            </a:pPr>
            <a:r>
              <a:rPr lang="fr-BE" sz="1050" dirty="0">
                <a:solidFill>
                  <a:srgbClr val="144D6F"/>
                </a:solidFill>
                <a:effectLst/>
                <a:latin typeface="Times New Roman" panose="02020603050405020304" pitchFamily="18" charset="0"/>
              </a:rPr>
              <a:t>Chinois Tips. (2021, janvier 12). </a:t>
            </a:r>
            <a:r>
              <a:rPr lang="fr-BE" sz="1050" i="1" dirty="0">
                <a:solidFill>
                  <a:srgbClr val="144D6F"/>
                </a:solidFill>
                <a:effectLst/>
                <a:latin typeface="Times New Roman" panose="02020603050405020304" pitchFamily="18" charset="0"/>
              </a:rPr>
              <a:t>Les couleurs en chinois : vocabulaire et symboliques</a:t>
            </a:r>
            <a:r>
              <a:rPr lang="fr-BE" sz="1050" dirty="0">
                <a:solidFill>
                  <a:srgbClr val="144D6F"/>
                </a:solidFill>
                <a:effectLst/>
                <a:latin typeface="Times New Roman" panose="02020603050405020304" pitchFamily="18" charset="0"/>
              </a:rPr>
              <a:t>.</a:t>
            </a:r>
          </a:p>
          <a:p>
            <a:pPr>
              <a:buNone/>
            </a:pPr>
            <a:r>
              <a:rPr lang="fr-BE" sz="1050" dirty="0">
                <a:solidFill>
                  <a:srgbClr val="144D6F"/>
                </a:solidFill>
                <a:effectLst/>
                <a:latin typeface="Times New Roman" panose="02020603050405020304" pitchFamily="18" charset="0"/>
              </a:rPr>
              <a:t>https://</a:t>
            </a:r>
            <a:r>
              <a:rPr lang="fr-BE" sz="1050" dirty="0" err="1">
                <a:solidFill>
                  <a:srgbClr val="144D6F"/>
                </a:solidFill>
                <a:effectLst/>
                <a:latin typeface="Times New Roman" panose="02020603050405020304" pitchFamily="18" charset="0"/>
              </a:rPr>
              <a:t>www.chinoistips.com</a:t>
            </a:r>
            <a:r>
              <a:rPr lang="fr-BE" sz="1050" dirty="0">
                <a:solidFill>
                  <a:srgbClr val="144D6F"/>
                </a:solidFill>
                <a:effectLst/>
                <a:latin typeface="Times New Roman" panose="02020603050405020304" pitchFamily="18" charset="0"/>
              </a:rPr>
              <a:t>/couleurs-chinois-symboliques</a:t>
            </a:r>
          </a:p>
          <a:p>
            <a:pPr>
              <a:buNone/>
            </a:pPr>
            <a:r>
              <a:rPr lang="fr-BE" sz="1050" dirty="0">
                <a:solidFill>
                  <a:srgbClr val="000000"/>
                </a:solidFill>
                <a:effectLst/>
                <a:latin typeface="Wingdings" pitchFamily="2" charset="2"/>
              </a:rPr>
              <a:t>➢</a:t>
            </a:r>
            <a:r>
              <a:rPr lang="fr-BE" sz="1050" dirty="0">
                <a:solidFill>
                  <a:srgbClr val="000000"/>
                </a:solidFill>
                <a:effectLst/>
                <a:latin typeface="Arial" panose="020B0604020202020204" pitchFamily="34" charset="0"/>
              </a:rPr>
              <a:t> </a:t>
            </a:r>
            <a:r>
              <a:rPr lang="fr-BE" sz="1050" dirty="0">
                <a:solidFill>
                  <a:srgbClr val="000000"/>
                </a:solidFill>
                <a:effectLst/>
                <a:latin typeface="Times New Roman" panose="02020603050405020304" pitchFamily="18" charset="0"/>
              </a:rPr>
              <a:t>Ce lien est utilisé pour détailler les symboliques des couleurs en Chine et leur influence sur le marketing et la perception des consommateurs chinois.</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9" name="ZoneTexte 8">
            <a:extLst>
              <a:ext uri="{FF2B5EF4-FFF2-40B4-BE49-F238E27FC236}">
                <a16:creationId xmlns:a16="http://schemas.microsoft.com/office/drawing/2014/main" id="{14855DAD-0E54-15B8-8EA9-B97BC49E86F4}"/>
              </a:ext>
            </a:extLst>
          </p:cNvPr>
          <p:cNvSpPr txBox="1"/>
          <p:nvPr/>
        </p:nvSpPr>
        <p:spPr>
          <a:xfrm>
            <a:off x="656895" y="1333380"/>
            <a:ext cx="7830207" cy="1815882"/>
          </a:xfrm>
          <a:prstGeom prst="rect">
            <a:avLst/>
          </a:prstGeom>
          <a:noFill/>
        </p:spPr>
        <p:txBody>
          <a:bodyPr wrap="square">
            <a:spAutoFit/>
          </a:bodyPr>
          <a:lstStyle/>
          <a:p>
            <a:pPr algn="just">
              <a:buNone/>
            </a:pPr>
            <a:r>
              <a:rPr lang="fr-BE" dirty="0">
                <a:solidFill>
                  <a:schemeClr val="tx1"/>
                </a:solidFill>
                <a:effectLst/>
                <a:latin typeface="Didact Gothic" pitchFamily="2" charset="0"/>
              </a:rPr>
              <a:t>Dans le cadre des préoccupations éthiques, des marques comme:</a:t>
            </a:r>
          </a:p>
          <a:p>
            <a:pPr algn="just">
              <a:buNone/>
            </a:pPr>
            <a:endParaRPr lang="fr-BE" dirty="0">
              <a:solidFill>
                <a:schemeClr val="tx1"/>
              </a:solidFill>
              <a:effectLst/>
              <a:latin typeface="Didact Gothic" pitchFamily="2" charset="0"/>
            </a:endParaRPr>
          </a:p>
          <a:p>
            <a:pPr algn="just">
              <a:buNone/>
            </a:pPr>
            <a:r>
              <a:rPr lang="fr-BE" i="1" dirty="0">
                <a:solidFill>
                  <a:schemeClr val="tx1"/>
                </a:solidFill>
                <a:effectLst/>
                <a:latin typeface="Didact Gothic" pitchFamily="2" charset="0"/>
              </a:rPr>
              <a:t>Body Shop utilisent des couleurs naturelles comme le vert et le beige pour refléter leur engagement envers l’environnement et les produits non testés sur les animaux. </a:t>
            </a:r>
          </a:p>
          <a:p>
            <a:pPr algn="just">
              <a:buNone/>
            </a:pPr>
            <a:endParaRPr lang="fr-BE" i="1" dirty="0">
              <a:solidFill>
                <a:schemeClr val="tx1"/>
              </a:solidFill>
              <a:effectLst/>
              <a:latin typeface="Didact Gothic" pitchFamily="2" charset="0"/>
            </a:endParaRPr>
          </a:p>
          <a:p>
            <a:pPr algn="just">
              <a:buNone/>
            </a:pPr>
            <a:r>
              <a:rPr lang="fr-BE" dirty="0">
                <a:solidFill>
                  <a:schemeClr val="tx1"/>
                </a:solidFill>
                <a:effectLst/>
                <a:latin typeface="Didact Gothic" pitchFamily="2" charset="0"/>
              </a:rPr>
              <a:t>Ces couleurs véhiculent une image de pureté et de naturel, ce qui correspond à leurs valeurs écologiques. En revanche, des couleurs trop flashy pourraient être perçues comme un signe de greenwashing si elles ne sont pas accompagnées d'actions concrètes.</a:t>
            </a:r>
          </a:p>
        </p:txBody>
      </p:sp>
      <p:sp>
        <p:nvSpPr>
          <p:cNvPr id="11" name="ZoneTexte 10">
            <a:extLst>
              <a:ext uri="{FF2B5EF4-FFF2-40B4-BE49-F238E27FC236}">
                <a16:creationId xmlns:a16="http://schemas.microsoft.com/office/drawing/2014/main" id="{B9242B3F-7439-07EB-ECA4-7B268BF9CA8C}"/>
              </a:ext>
            </a:extLst>
          </p:cNvPr>
          <p:cNvSpPr txBox="1"/>
          <p:nvPr/>
        </p:nvSpPr>
        <p:spPr>
          <a:xfrm>
            <a:off x="1710558" y="4404836"/>
            <a:ext cx="5722882" cy="738664"/>
          </a:xfrm>
          <a:prstGeom prst="rect">
            <a:avLst/>
          </a:prstGeom>
          <a:noFill/>
        </p:spPr>
        <p:txBody>
          <a:bodyPr wrap="square">
            <a:spAutoFit/>
          </a:bodyPr>
          <a:lstStyle/>
          <a:p>
            <a:pPr algn="ctr">
              <a:buNone/>
            </a:pPr>
            <a:r>
              <a:rPr lang="fr-BE" sz="1050" dirty="0">
                <a:solidFill>
                  <a:srgbClr val="144D6F"/>
                </a:solidFill>
                <a:effectLst/>
                <a:latin typeface="Times New Roman" panose="02020603050405020304" pitchFamily="18" charset="0"/>
              </a:rPr>
              <a:t>The Body Shop. (2021). </a:t>
            </a:r>
            <a:r>
              <a:rPr lang="fr-BE" sz="1050" i="1" dirty="0">
                <a:solidFill>
                  <a:srgbClr val="144D6F"/>
                </a:solidFill>
                <a:effectLst/>
                <a:latin typeface="Times New Roman" panose="02020603050405020304" pitchFamily="18" charset="0"/>
              </a:rPr>
              <a:t>The Body Shop, l'éthique dans l'âme</a:t>
            </a:r>
            <a:r>
              <a:rPr lang="fr-BE" sz="1050" dirty="0">
                <a:solidFill>
                  <a:srgbClr val="144D6F"/>
                </a:solidFill>
                <a:effectLst/>
                <a:latin typeface="Times New Roman" panose="02020603050405020304" pitchFamily="18" charset="0"/>
              </a:rPr>
              <a:t>.</a:t>
            </a:r>
          </a:p>
          <a:p>
            <a:pPr algn="ctr">
              <a:buNone/>
            </a:pPr>
            <a:r>
              <a:rPr lang="fr-BE" sz="1050" dirty="0">
                <a:solidFill>
                  <a:srgbClr val="144D6F"/>
                </a:solidFill>
                <a:effectLst/>
                <a:latin typeface="Times New Roman" panose="02020603050405020304" pitchFamily="18" charset="0"/>
              </a:rPr>
              <a:t>https://</a:t>
            </a:r>
            <a:r>
              <a:rPr lang="fr-BE" sz="1050" dirty="0" err="1">
                <a:solidFill>
                  <a:srgbClr val="144D6F"/>
                </a:solidFill>
                <a:effectLst/>
                <a:latin typeface="Times New Roman" panose="02020603050405020304" pitchFamily="18" charset="0"/>
              </a:rPr>
              <a:t>www.thebodyshop.com</a:t>
            </a:r>
            <a:r>
              <a:rPr lang="fr-BE" sz="1050" dirty="0">
                <a:solidFill>
                  <a:srgbClr val="144D6F"/>
                </a:solidFill>
                <a:effectLst/>
                <a:latin typeface="Times New Roman" panose="02020603050405020304" pitchFamily="18" charset="0"/>
              </a:rPr>
              <a:t>/fr-fr/</a:t>
            </a:r>
            <a:r>
              <a:rPr lang="fr-BE" sz="1050" dirty="0" err="1">
                <a:solidFill>
                  <a:srgbClr val="144D6F"/>
                </a:solidFill>
                <a:effectLst/>
                <a:latin typeface="Times New Roman" panose="02020603050405020304" pitchFamily="18" charset="0"/>
              </a:rPr>
              <a:t>our-history</a:t>
            </a:r>
            <a:endParaRPr lang="fr-BE" sz="1050" dirty="0">
              <a:solidFill>
                <a:srgbClr val="144D6F"/>
              </a:solidFill>
              <a:effectLst/>
              <a:latin typeface="Times New Roman" panose="02020603050405020304" pitchFamily="18" charset="0"/>
            </a:endParaRPr>
          </a:p>
          <a:p>
            <a:pPr algn="ctr">
              <a:buNone/>
            </a:pPr>
            <a:r>
              <a:rPr lang="fr-BE" sz="1050" dirty="0">
                <a:solidFill>
                  <a:srgbClr val="000000"/>
                </a:solidFill>
                <a:effectLst/>
                <a:latin typeface="Wingdings" pitchFamily="2" charset="2"/>
              </a:rPr>
              <a:t>➢</a:t>
            </a:r>
            <a:r>
              <a:rPr lang="fr-BE" sz="1050" dirty="0">
                <a:solidFill>
                  <a:srgbClr val="000000"/>
                </a:solidFill>
                <a:effectLst/>
                <a:latin typeface="Arial" panose="020B0604020202020204" pitchFamily="34" charset="0"/>
              </a:rPr>
              <a:t> </a:t>
            </a:r>
            <a:r>
              <a:rPr lang="fr-BE" sz="1050" dirty="0">
                <a:solidFill>
                  <a:srgbClr val="000000"/>
                </a:solidFill>
                <a:effectLst/>
                <a:latin typeface="Times New Roman" panose="02020603050405020304" pitchFamily="18" charset="0"/>
              </a:rPr>
              <a:t>Pour montrer l’importance du vert dans l'image de marque de The Body Shop et son</a:t>
            </a:r>
          </a:p>
          <a:p>
            <a:pPr algn="ctr"/>
            <a:r>
              <a:rPr lang="fr-BE" sz="1050" dirty="0">
                <a:solidFill>
                  <a:srgbClr val="000000"/>
                </a:solidFill>
                <a:effectLst/>
                <a:latin typeface="Times New Roman" panose="02020603050405020304" pitchFamily="18" charset="0"/>
              </a:rPr>
              <a:t>lien avec la durabilité et l'éthique.</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theme/theme1.xml><?xml version="1.0" encoding="utf-8"?>
<a:theme xmlns:a="http://schemas.openxmlformats.org/drawingml/2006/main" name="Colorful Brush Stroke Theme by Slidesgo">
  <a:themeElements>
    <a:clrScheme name="Simple Light">
      <a:dk1>
        <a:srgbClr val="224D71"/>
      </a:dk1>
      <a:lt1>
        <a:srgbClr val="FFFAF2"/>
      </a:lt1>
      <a:dk2>
        <a:srgbClr val="8F5151"/>
      </a:dk2>
      <a:lt2>
        <a:srgbClr val="CC4B52"/>
      </a:lt2>
      <a:accent1>
        <a:srgbClr val="C8522C"/>
      </a:accent1>
      <a:accent2>
        <a:srgbClr val="C7952F"/>
      </a:accent2>
      <a:accent3>
        <a:srgbClr val="C6A875"/>
      </a:accent3>
      <a:accent4>
        <a:srgbClr val="D8C19A"/>
      </a:accent4>
      <a:accent5>
        <a:srgbClr val="4E817A"/>
      </a:accent5>
      <a:accent6>
        <a:srgbClr val="FFFFFF"/>
      </a:accent6>
      <a:hlink>
        <a:srgbClr val="224D7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1117</Words>
  <Application>Microsoft Office PowerPoint</Application>
  <PresentationFormat>Affichage à l'écran (16:9)</PresentationFormat>
  <Paragraphs>86</Paragraphs>
  <Slides>12</Slides>
  <Notes>11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12</vt:i4>
      </vt:variant>
    </vt:vector>
  </HeadingPairs>
  <TitlesOfParts>
    <vt:vector size="21" baseType="lpstr">
      <vt:lpstr>Times New Roman</vt:lpstr>
      <vt:lpstr>Arial</vt:lpstr>
      <vt:lpstr>Freehand</vt:lpstr>
      <vt:lpstr>Nunito Light</vt:lpstr>
      <vt:lpstr>Courier New</vt:lpstr>
      <vt:lpstr>Didact Gothic</vt:lpstr>
      <vt:lpstr>Wingdings</vt:lpstr>
      <vt:lpstr>Bebas Neue</vt:lpstr>
      <vt:lpstr>Colorful Brush Stroke Theme by Slidesgo</vt:lpstr>
      <vt:lpstr>La psychologie des couleurs dans le marketing </vt:lpstr>
      <vt:lpstr>Sommaire</vt:lpstr>
      <vt:lpstr>01 Introduction</vt:lpstr>
      <vt:lpstr>02 Psychologie des couleurs</vt:lpstr>
      <vt:lpstr>Présentation PowerPoint</vt:lpstr>
      <vt:lpstr>03 Utilisation strategique des couleurs en marketing</vt:lpstr>
      <vt:lpstr>Présentation PowerPoint</vt:lpstr>
      <vt:lpstr>04 La perception des couleurs</vt:lpstr>
      <vt:lpstr>Présentation PowerPoint</vt:lpstr>
      <vt:lpstr>Conclusion</vt:lpstr>
      <vt:lpstr>06 Question ouverte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32489</dc:creator>
  <cp:lastModifiedBy>El Oulaouchi Naïma</cp:lastModifiedBy>
  <cp:revision>2</cp:revision>
  <dcterms:modified xsi:type="dcterms:W3CDTF">2025-05-21T09:58:24Z</dcterms:modified>
</cp:coreProperties>
</file>